
<file path=[Content_Types].xml><?xml version="1.0" encoding="utf-8"?>
<Types xmlns="http://schemas.openxmlformats.org/package/2006/content-types">
  <Override PartName="/_rels/.rels" ContentType="application/vnd.openxmlformats-package.relationships+xml"/>
  <Override PartName="/ppt/notesSlides/_rels/notesSlide60.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26.xml.rels" ContentType="application/vnd.openxmlformats-package.relationships+xml"/>
  <Override PartName="/ppt/notesSlides/_rels/notesSlide54.xml.rels" ContentType="application/vnd.openxmlformats-package.relationships+xml"/>
  <Override PartName="/ppt/notesSlides/_rels/notesSlide25.xml.rels" ContentType="application/vnd.openxmlformats-package.relationships+xml"/>
  <Override PartName="/ppt/notesSlides/_rels/notesSlide53.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49.xml.rels" ContentType="application/vnd.openxmlformats-package.relationships+xml"/>
  <Override PartName="/ppt/notesSlides/_rels/notesSlide44.xml.rels" ContentType="application/vnd.openxmlformats-package.relationships+xml"/>
  <Override PartName="/ppt/notesSlides/_rels/notesSlide43.xml.rels" ContentType="application/vnd.openxmlformats-package.relationships+xml"/>
  <Override PartName="/ppt/notesSlides/_rels/notesSlide14.xml.rels" ContentType="application/vnd.openxmlformats-package.relationships+xml"/>
  <Override PartName="/ppt/notesSlides/_rels/notesSlide42.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_rels/notesSlide59.xml.rels" ContentType="application/vnd.openxmlformats-package.relationships+xml"/>
  <Override PartName="/ppt/notesSlides/_rels/notesSlide12.xml.rels" ContentType="application/vnd.openxmlformats-package.relationships+xml"/>
  <Override PartName="/ppt/notesSlides/_rels/notesSlide40.xml.rels" ContentType="application/vnd.openxmlformats-package.relationships+xml"/>
  <Override PartName="/ppt/notesSlides/_rels/notesSlide34.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48.xml.rels" ContentType="application/vnd.openxmlformats-package.relationships+xml"/>
  <Override PartName="/ppt/notesSlides/_rels/notesSlide23.xml.rels" ContentType="application/vnd.openxmlformats-package.relationships+xml"/>
  <Override PartName="/ppt/notesSlides/_rels/notesSlide47.xml.rels" ContentType="application/vnd.openxmlformats-package.relationships+xml"/>
  <Override PartName="/ppt/notesSlides/_rels/notesSlide22.xml.rels" ContentType="application/vnd.openxmlformats-package.relationships+xml"/>
  <Override PartName="/ppt/notesSlides/_rels/notesSlide46.xml.rels" ContentType="application/vnd.openxmlformats-package.relationships+xml"/>
  <Override PartName="/ppt/notesSlides/_rels/notesSlide21.xml.rels" ContentType="application/vnd.openxmlformats-package.relationships+xml"/>
  <Override PartName="/ppt/notesSlides/_rels/notesSlide45.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8.xml.rels" ContentType="application/vnd.openxmlformats-package.relationships+xml"/>
  <Override PartName="/ppt/notesSlides/_rels/notesSlide38.xml.rels" ContentType="application/vnd.openxmlformats-package.relationships+xml"/>
  <Override PartName="/ppt/notesSlides/_rels/notesSlide37.xml.rels" ContentType="application/vnd.openxmlformats-package.relationships+xml"/>
  <Override PartName="/ppt/notesSlides/_rels/notesSlide36.xml.rels" ContentType="application/vnd.openxmlformats-package.relationships+xml"/>
  <Override PartName="/ppt/notesSlides/_rels/notesSlide11.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52.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3.xml.rels" ContentType="application/vnd.openxmlformats-package.relationships+xml"/>
  <Override PartName="/ppt/notesSlides/_rels/notesSlide27.xml.rels" ContentType="application/vnd.openxmlformats-package.relationships+xml"/>
  <Override PartName="/ppt/notesSlides/notesSlide33.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59.xml" ContentType="application/vnd.openxmlformats-officedocument.presentationml.notesSlide+xml"/>
  <Override PartName="/ppt/notesSlides/notesSlide34.xml" ContentType="application/vnd.openxmlformats-officedocument.presentationml.notesSlide+xml"/>
  <Override PartName="/ppt/notesSlides/notesSlide53.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52.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51.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50.xml" ContentType="application/vnd.openxmlformats-officedocument.presentationml.notesSlide+xml"/>
  <Override PartName="/ppt/notesSlides/notesSlide60.xml" ContentType="application/vnd.openxmlformats-officedocument.presentationml.notesSlide+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4.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47.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2.xml" ContentType="application/vnd.openxmlformats-officedocument.presentationml.notesSlide+xml"/>
  <Override PartName="/ppt/notesSlides/notesSlide46.xml" ContentType="application/vnd.openxmlformats-officedocument.presentationml.notesSlide+xml"/>
  <Override PartName="/ppt/notesSlides/notesSlide21.xml" ContentType="application/vnd.openxmlformats-officedocument.presentationml.notesSlide+xml"/>
  <Override PartName="/ppt/notesSlides/notesSlide44.xml" ContentType="application/vnd.openxmlformats-officedocument.presentationml.notesSlide+xml"/>
  <Override PartName="/ppt/notesSlides/notesSlide20.xml" ContentType="application/vnd.openxmlformats-officedocument.presentationml.notesSlide+xml"/>
  <Override PartName="/ppt/notesSlides/notesSlide45.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43.xml" ContentType="application/vnd.openxmlformats-officedocument.presentationml.notesSlide+xml"/>
  <Override PartName="/ppt/notesSlides/notesSlide18.xml" ContentType="application/vnd.openxmlformats-officedocument.presentationml.notesSlide+xml"/>
  <Override PartName="/ppt/notesSlides/notesSlide42.xml" ContentType="application/vnd.openxmlformats-officedocument.presentationml.notesSlide+xml"/>
  <Override PartName="/ppt/notesSlides/notesSlide17.xml" ContentType="application/vnd.openxmlformats-officedocument.presentationml.notesSlide+xml"/>
  <Override PartName="/ppt/notesSlides/notesSlide41.xml" ContentType="application/vnd.openxmlformats-officedocument.presentationml.notesSlide+xml"/>
  <Override PartName="/ppt/notesSlides/notesSlide16.xml" ContentType="application/vnd.openxmlformats-officedocument.presentationml.notesSlide+xml"/>
  <Override PartName="/ppt/notesSlides/notesSlide40.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Override PartName="/ppt/notesSlides/notesSlide49.xml" ContentType="application/vnd.openxmlformats-officedocument.presentationml.notesSlide+xml"/>
  <Override PartName="/ppt/notesSlides/notesSlide10.xml" ContentType="application/vnd.openxmlformats-officedocument.presentationml.notesSlide+xml"/>
  <Override PartName="/ppt/_rels/presentation.xml.rels" ContentType="application/vnd.openxmlformats-package.relationships+xml"/>
  <Override PartName="/ppt/media/image32.png" ContentType="image/png"/>
  <Override PartName="/ppt/media/image31.png" ContentType="image/png"/>
  <Override PartName="/ppt/media/image29.png" ContentType="image/png"/>
  <Override PartName="/ppt/media/image27.png" ContentType="image/png"/>
  <Override PartName="/ppt/media/image24.png" ContentType="image/png"/>
  <Override PartName="/ppt/media/image22.png" ContentType="image/png"/>
  <Override PartName="/ppt/media/image21.png" ContentType="image/png"/>
  <Override PartName="/ppt/media/image8.jpeg" ContentType="image/jpeg"/>
  <Override PartName="/ppt/media/image20.jpeg" ContentType="image/jpeg"/>
  <Override PartName="/ppt/media/image19.jpeg" ContentType="image/jpeg"/>
  <Override PartName="/ppt/media/image18.jpeg" ContentType="image/jpeg"/>
  <Override PartName="/ppt/media/image26.png" ContentType="image/png"/>
  <Override PartName="/ppt/media/image17.jpeg" ContentType="image/jpeg"/>
  <Override PartName="/ppt/media/image28.png" ContentType="image/png"/>
  <Override PartName="/ppt/media/image3.jpeg" ContentType="image/jpeg"/>
  <Override PartName="/ppt/media/image12.jpeg" ContentType="image/jpeg"/>
  <Override PartName="/ppt/media/image15.png" ContentType="image/png"/>
  <Override PartName="/ppt/media/image16.png" ContentType="image/png"/>
  <Override PartName="/ppt/media/image23.png" ContentType="image/png"/>
  <Override PartName="/ppt/media/image25.png" ContentType="image/png"/>
  <Override PartName="/ppt/media/image13.jpeg" ContentType="image/jpeg"/>
  <Override PartName="/ppt/media/image9.jpeg" ContentType="image/jpeg"/>
  <Override PartName="/ppt/media/image30.png" ContentType="image/png"/>
  <Override PartName="/ppt/media/image11.jpeg" ContentType="image/jpeg"/>
  <Override PartName="/ppt/media/image10.jpeg" ContentType="image/jpeg"/>
  <Override PartName="/ppt/media/image7.jpeg" ContentType="image/jpeg"/>
  <Override PartName="/ppt/media/image6.jpeg" ContentType="image/jpeg"/>
  <Override PartName="/ppt/media/image5.jpeg" ContentType="image/jpeg"/>
  <Override PartName="/ppt/media/image14.png" ContentType="image/png"/>
  <Override PartName="/ppt/media/image4.jpeg" ContentType="image/jpeg"/>
  <Override PartName="/ppt/media/image2.jpeg" ContentType="image/jpeg"/>
  <Override PartName="/ppt/media/image1.jpeg" ContentType="image/jpeg"/>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39.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59.xml" ContentType="application/vnd.openxmlformats-officedocument.presentationml.slide+xml"/>
  <Override PartName="/ppt/slides/slide34.xml" ContentType="application/vnd.openxmlformats-officedocument.presentationml.slide+xml"/>
  <Override PartName="/ppt/slides/slide58.xml" ContentType="application/vnd.openxmlformats-officedocument.presentationml.slide+xml"/>
  <Override PartName="/ppt/slides/slide33.xml" ContentType="application/vnd.openxmlformats-officedocument.presentationml.slide+xml"/>
  <Override PartName="/ppt/slides/slide57.xml" ContentType="application/vnd.openxmlformats-officedocument.presentationml.slide+xml"/>
  <Override PartName="/ppt/slides/slide32.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50.xml" ContentType="application/vnd.openxmlformats-officedocument.presentationml.slide+xml"/>
  <Override PartName="/ppt/slides/slide25.xml" ContentType="application/vnd.openxmlformats-officedocument.presentationml.slide+xml"/>
  <Override PartName="/ppt/slides/slide44.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slide42.xml" ContentType="application/vnd.openxmlformats-officedocument.presentationml.slide+xml"/>
  <Override PartName="/ppt/slides/slide8.xml" ContentType="application/vnd.openxmlformats-officedocument.presentationml.slide+xml"/>
  <Override PartName="/ppt/slides/_rels/slide61.xml.rels" ContentType="application/vnd.openxmlformats-package.relationships+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60.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30.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49.xml.rels" ContentType="application/vnd.openxmlformats-package.relationships+xml"/>
  <Override PartName="/ppt/slides/_rels/slide8.xml.rels" ContentType="application/vnd.openxmlformats-package.relationships+xml"/>
  <Override PartName="/ppt/slides/_rels/slide24.xml.rels" ContentType="application/vnd.openxmlformats-package.relationships+xml"/>
  <Override PartName="/ppt/slides/_rels/slide48.xml.rels" ContentType="application/vnd.openxmlformats-package.relationships+xml"/>
  <Override PartName="/ppt/slides/_rels/slide7.xml.rels" ContentType="application/vnd.openxmlformats-package.relationships+xml"/>
  <Override PartName="/ppt/slides/_rels/slide23.xml.rels" ContentType="application/vnd.openxmlformats-package.relationships+xml"/>
  <Override PartName="/ppt/slides/_rels/slide19.xml.rels" ContentType="application/vnd.openxmlformats-package.relationships+xml"/>
  <Override PartName="/ppt/slides/_rels/slide47.xml.rels" ContentType="application/vnd.openxmlformats-package.relationships+xml"/>
  <Override PartName="/ppt/slides/_rels/slide6.xml.rels" ContentType="application/vnd.openxmlformats-package.relationships+xml"/>
  <Override PartName="/ppt/slides/_rels/slide22.xml.rels" ContentType="application/vnd.openxmlformats-package.relationships+xml"/>
  <Override PartName="/ppt/slides/_rels/slide4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38.xml.rels" ContentType="application/vnd.openxmlformats-package.relationships+xml"/>
  <Override PartName="/ppt/slides/_rels/slide13.xml.rels" ContentType="application/vnd.openxmlformats-package.relationships+xml"/>
  <Override PartName="/ppt/slides/_rels/slide37.xml.rels" ContentType="application/vnd.openxmlformats-package.relationships+xml"/>
  <Override PartName="/ppt/slides/_rels/slide59.xml.rels" ContentType="application/vnd.openxmlformats-package.relationships+xml"/>
  <Override PartName="/ppt/slides/_rels/slide12.xml.rels" ContentType="application/vnd.openxmlformats-package.relationships+xml"/>
  <Override PartName="/ppt/slides/_rels/slide26.xml.rels" ContentType="application/vnd.openxmlformats-package.relationships+xml"/>
  <Override PartName="/ppt/slides/_rels/slide36.xml.rels" ContentType="application/vnd.openxmlformats-package.relationships+xml"/>
  <Override PartName="/ppt/slides/_rels/slide5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35.xml.rels" ContentType="application/vnd.openxmlformats-package.relationships+xml"/>
  <Override PartName="/ppt/slides/_rels/slide52.xml.rels" ContentType="application/vnd.openxmlformats-package.relationships+xml"/>
  <Override PartName="/ppt/slides/_rels/slide1.xml.rels" ContentType="application/vnd.openxmlformats-package.relationships+xml"/>
  <Override PartName="/ppt/slides/_rels/slide27.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slide4.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5.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1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52.xml" ContentType="application/vnd.openxmlformats-officedocument.presentationml.slideLayout+xml"/>
  <Override PartName="/ppt/slideLayouts/slideLayout27.xml" ContentType="application/vnd.openxmlformats-officedocument.presentationml.slideLayout+xml"/>
  <Override PartName="/ppt/slideLayouts/slideLayout51.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50.xml" ContentType="application/vnd.openxmlformats-officedocument.presentationml.slideLayout+xml"/>
  <Override PartName="/ppt/slideLayouts/slideLayout25.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1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3.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30.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18.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15.xml.rels" ContentType="application/vnd.openxmlformats-package.relationships+xml"/>
  <Override PartName="/ppt/slideLayouts/_rels/slideLayout25.xml.rels" ContentType="application/vnd.openxmlformats-package.relationships+xml"/>
  <Override PartName="/ppt/slideLayouts/_rels/slideLayout35.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24.xml.rels" ContentType="application/vnd.openxmlformats-package.relationships+xml"/>
  <Override PartName="/ppt/slideLayouts/_rels/slideLayout21.xml.rels" ContentType="application/vnd.openxmlformats-package.relationships+xml"/>
  <Override PartName="/ppt/slideLayouts/_rels/slideLayout1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38.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26.xml.rels" ContentType="application/vnd.openxmlformats-package.relationships+xml"/>
  <Override PartName="/ppt/slideLayouts/_rels/slideLayout36.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777240" y="4777560"/>
            <a:ext cx="6217560" cy="4525920"/>
          </a:xfrm>
          <a:prstGeom prst="rect">
            <a:avLst/>
          </a:prstGeom>
        </p:spPr>
        <p:txBody>
          <a:bodyPr bIns="0" lIns="0" rIns="0" tIns="0" wrap="none"/>
          <a:p>
            <a:r>
              <a:rPr lang="en-US"/>
              <a:t>Click to edit the notes format</a:t>
            </a:r>
            <a:endParaRPr/>
          </a:p>
        </p:txBody>
      </p:sp>
      <p:sp>
        <p:nvSpPr>
          <p:cNvPr id="213" name="PlaceHolder 2"/>
          <p:cNvSpPr>
            <a:spLocks noGrp="1"/>
          </p:cNvSpPr>
          <p:nvPr>
            <p:ph type="hdr"/>
          </p:nvPr>
        </p:nvSpPr>
        <p:spPr>
          <a:xfrm>
            <a:off x="0" y="0"/>
            <a:ext cx="3372840" cy="502560"/>
          </a:xfrm>
          <a:prstGeom prst="rect">
            <a:avLst/>
          </a:prstGeom>
        </p:spPr>
        <p:txBody>
          <a:bodyPr bIns="0" lIns="0" rIns="0" tIns="0" wrap="none"/>
          <a:p>
            <a:r>
              <a:rPr lang="en-US"/>
              <a:t>&lt;header&gt;</a:t>
            </a:r>
            <a:endParaRPr/>
          </a:p>
        </p:txBody>
      </p:sp>
      <p:sp>
        <p:nvSpPr>
          <p:cNvPr id="214" name="PlaceHolder 3"/>
          <p:cNvSpPr>
            <a:spLocks noGrp="1"/>
          </p:cNvSpPr>
          <p:nvPr>
            <p:ph type="dt"/>
          </p:nvPr>
        </p:nvSpPr>
        <p:spPr>
          <a:xfrm>
            <a:off x="4399200" y="0"/>
            <a:ext cx="3372840" cy="502560"/>
          </a:xfrm>
          <a:prstGeom prst="rect">
            <a:avLst/>
          </a:prstGeom>
        </p:spPr>
        <p:txBody>
          <a:bodyPr bIns="0" lIns="0" rIns="0" tIns="0" wrap="none"/>
          <a:p>
            <a:pPr algn="r"/>
            <a:r>
              <a:rPr lang="en-US"/>
              <a:t>&lt;date/time&gt;</a:t>
            </a:r>
            <a:endParaRPr/>
          </a:p>
        </p:txBody>
      </p:sp>
      <p:sp>
        <p:nvSpPr>
          <p:cNvPr id="215" name="PlaceHolder 4"/>
          <p:cNvSpPr>
            <a:spLocks noGrp="1"/>
          </p:cNvSpPr>
          <p:nvPr>
            <p:ph type="ftr"/>
          </p:nvPr>
        </p:nvSpPr>
        <p:spPr>
          <a:xfrm>
            <a:off x="0" y="9555480"/>
            <a:ext cx="3372840" cy="502560"/>
          </a:xfrm>
          <a:prstGeom prst="rect">
            <a:avLst/>
          </a:prstGeom>
        </p:spPr>
        <p:txBody>
          <a:bodyPr anchor="b" bIns="0" lIns="0" rIns="0" tIns="0" wrap="none"/>
          <a:p>
            <a:r>
              <a:rPr lang="en-US"/>
              <a:t>&lt;footer&gt;</a:t>
            </a:r>
            <a:endParaRPr/>
          </a:p>
        </p:txBody>
      </p:sp>
      <p:sp>
        <p:nvSpPr>
          <p:cNvPr id="216" name="PlaceHolder 5"/>
          <p:cNvSpPr>
            <a:spLocks noGrp="1"/>
          </p:cNvSpPr>
          <p:nvPr>
            <p:ph type="sldNum"/>
          </p:nvPr>
        </p:nvSpPr>
        <p:spPr>
          <a:xfrm>
            <a:off x="4399200" y="9555480"/>
            <a:ext cx="3372840" cy="502560"/>
          </a:xfrm>
          <a:prstGeom prst="rect">
            <a:avLst/>
          </a:prstGeom>
        </p:spPr>
        <p:txBody>
          <a:bodyPr anchor="b" bIns="0" lIns="0" rIns="0" tIns="0" wrap="none"/>
          <a:p>
            <a:pPr algn="r"/>
            <a:fld id="{9E454D5E-E66D-4A7E-B83C-3A5FE8B1366F}" type="slidenum">
              <a:rPr lang="en-US"/>
              <a:t>&lt;number&gt;</a:t>
            </a:fld>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www.gesetze-im-internet.de/gg/art_5.html"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hyperlink" Target="http://www.sciencegarden.de/content/2011-08/verfassungswidriger-eingriff-in-die-wissenschaftsfreiheit" TargetMode="External"/><Relationship Id="rId2" Type="http://schemas.openxmlformats.org/officeDocument/2006/relationships/hyperlink" Target="http://www.sciencegarden.de/content/2011-08/verfassungswidriger-eingriff-in-die-wissenschaftsfreiheit" TargetMode="External"/><Relationship Id="rId3" Type="http://schemas.openxmlformats.org/officeDocument/2006/relationships/slide" Target="../slides/slide22.xml"/><Relationship Id="rId4"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2" name="PlaceHolder 1"/>
          <p:cNvSpPr>
            <a:spLocks noGrp="1"/>
          </p:cNvSpPr>
          <p:nvPr>
            <p:ph type="body"/>
          </p:nvPr>
        </p:nvSpPr>
        <p:spPr>
          <a:xfrm>
            <a:off x="685800" y="4343400"/>
            <a:ext cx="5486040" cy="4114440"/>
          </a:xfrm>
          <a:prstGeom prst="rect">
            <a:avLst/>
          </a:prstGeom>
        </p:spPr>
        <p:txBody>
          <a:bodyPr/>
          <a:p>
            <a:endParaRPr/>
          </a:p>
        </p:txBody>
      </p:sp>
      <p:sp>
        <p:nvSpPr>
          <p:cNvPr id="443" name="TextShape 2"/>
          <p:cNvSpPr txBox="1"/>
          <p:nvPr/>
        </p:nvSpPr>
        <p:spPr>
          <a:xfrm>
            <a:off x="3884760" y="8685360"/>
            <a:ext cx="2971440" cy="456840"/>
          </a:xfrm>
          <a:prstGeom prst="rect">
            <a:avLst/>
          </a:prstGeom>
        </p:spPr>
        <p:txBody>
          <a:bodyPr anchor="b"/>
          <a:p>
            <a:pPr algn="r">
              <a:lnSpc>
                <a:spcPct val="100000"/>
              </a:lnSpc>
            </a:pPr>
            <a:fld id="{54E61C49-4B04-4227-A60A-8B2647F7A5A5}" type="slidenum">
              <a:rPr lang="en-US" sz="1200">
                <a:solidFill>
                  <a:srgbClr val="000000"/>
                </a:solidFill>
                <a:latin typeface="+mn-lt"/>
                <a:ea typeface="+mn-ea"/>
              </a:rPr>
              <a:t>&lt;number&gt;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0" name="PlaceHolder 1"/>
          <p:cNvSpPr>
            <a:spLocks noGrp="1"/>
          </p:cNvSpPr>
          <p:nvPr>
            <p:ph type="body"/>
          </p:nvPr>
        </p:nvSpPr>
        <p:spPr>
          <a:xfrm>
            <a:off x="685800" y="4343400"/>
            <a:ext cx="5486040" cy="4114440"/>
          </a:xfrm>
          <a:prstGeom prst="rect">
            <a:avLst/>
          </a:prstGeom>
        </p:spPr>
        <p:txBody>
          <a:bodyPr/>
          <a:p>
            <a:endParaRPr/>
          </a:p>
        </p:txBody>
      </p:sp>
      <p:sp>
        <p:nvSpPr>
          <p:cNvPr id="461" name="TextShape 2"/>
          <p:cNvSpPr txBox="1"/>
          <p:nvPr/>
        </p:nvSpPr>
        <p:spPr>
          <a:xfrm>
            <a:off x="3884760" y="8685360"/>
            <a:ext cx="2971440" cy="456840"/>
          </a:xfrm>
          <a:prstGeom prst="rect">
            <a:avLst/>
          </a:prstGeom>
        </p:spPr>
        <p:txBody>
          <a:bodyPr anchor="b"/>
          <a:p>
            <a:pPr algn="r">
              <a:lnSpc>
                <a:spcPct val="100000"/>
              </a:lnSpc>
            </a:pPr>
            <a:fld id="{560732A9-5581-4489-A1B9-32A43737CCF6}" type="slidenum">
              <a:rPr lang="en-US" sz="1200">
                <a:solidFill>
                  <a:srgbClr val="000000"/>
                </a:solidFill>
                <a:latin typeface="+mn-lt"/>
                <a:ea typeface="+mn-ea"/>
              </a:rPr>
              <a:t>&lt;number&gt;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2" name="PlaceHolder 1"/>
          <p:cNvSpPr>
            <a:spLocks noGrp="1"/>
          </p:cNvSpPr>
          <p:nvPr>
            <p:ph type="body"/>
          </p:nvPr>
        </p:nvSpPr>
        <p:spPr>
          <a:xfrm>
            <a:off x="685800" y="4343400"/>
            <a:ext cx="5486040" cy="4114440"/>
          </a:xfrm>
          <a:prstGeom prst="rect">
            <a:avLst/>
          </a:prstGeom>
        </p:spPr>
        <p:txBody>
          <a:bodyPr/>
          <a:p>
            <a:endParaRPr/>
          </a:p>
        </p:txBody>
      </p:sp>
      <p:sp>
        <p:nvSpPr>
          <p:cNvPr id="463" name="TextShape 2"/>
          <p:cNvSpPr txBox="1"/>
          <p:nvPr/>
        </p:nvSpPr>
        <p:spPr>
          <a:xfrm>
            <a:off x="3884760" y="8685360"/>
            <a:ext cx="2971440" cy="456840"/>
          </a:xfrm>
          <a:prstGeom prst="rect">
            <a:avLst/>
          </a:prstGeom>
        </p:spPr>
        <p:txBody>
          <a:bodyPr anchor="b"/>
          <a:p>
            <a:pPr algn="r">
              <a:lnSpc>
                <a:spcPct val="100000"/>
              </a:lnSpc>
            </a:pPr>
            <a:fld id="{BC0095A4-2165-4464-A064-3D355A5991E6}" type="slidenum">
              <a:rPr lang="en-US" sz="1200">
                <a:solidFill>
                  <a:srgbClr val="000000"/>
                </a:solidFill>
                <a:latin typeface="+mn-lt"/>
                <a:ea typeface="+mn-ea"/>
              </a:rPr>
              <a:t>&lt;number&gt;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PlaceHolder 1"/>
          <p:cNvSpPr>
            <a:spLocks noGrp="1"/>
          </p:cNvSpPr>
          <p:nvPr>
            <p:ph type="body"/>
          </p:nvPr>
        </p:nvSpPr>
        <p:spPr>
          <a:xfrm>
            <a:off x="685800" y="4343400"/>
            <a:ext cx="5486040" cy="4114440"/>
          </a:xfrm>
          <a:prstGeom prst="rect">
            <a:avLst/>
          </a:prstGeom>
        </p:spPr>
        <p:txBody>
          <a:bodyPr/>
          <a:p>
            <a:endParaRPr/>
          </a:p>
        </p:txBody>
      </p:sp>
      <p:sp>
        <p:nvSpPr>
          <p:cNvPr id="465" name="TextShape 2"/>
          <p:cNvSpPr txBox="1"/>
          <p:nvPr/>
        </p:nvSpPr>
        <p:spPr>
          <a:xfrm>
            <a:off x="3884760" y="8685360"/>
            <a:ext cx="2971440" cy="456840"/>
          </a:xfrm>
          <a:prstGeom prst="rect">
            <a:avLst/>
          </a:prstGeom>
        </p:spPr>
        <p:txBody>
          <a:bodyPr anchor="b"/>
          <a:p>
            <a:pPr algn="r">
              <a:lnSpc>
                <a:spcPct val="100000"/>
              </a:lnSpc>
            </a:pPr>
            <a:fld id="{7AAE796B-0AB3-4E77-B0EB-A47DE09E6010}" type="slidenum">
              <a:rPr lang="en-US" sz="1200">
                <a:solidFill>
                  <a:srgbClr val="000000"/>
                </a:solidFill>
                <a:latin typeface="+mn-lt"/>
                <a:ea typeface="+mn-ea"/>
              </a:rPr>
              <a:t>&lt;number&gt;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PlaceHolder 1"/>
          <p:cNvSpPr>
            <a:spLocks noGrp="1"/>
          </p:cNvSpPr>
          <p:nvPr>
            <p:ph type="body"/>
          </p:nvPr>
        </p:nvSpPr>
        <p:spPr>
          <a:xfrm>
            <a:off x="685800" y="4343400"/>
            <a:ext cx="5486040" cy="4114440"/>
          </a:xfrm>
          <a:prstGeom prst="rect">
            <a:avLst/>
          </a:prstGeom>
        </p:spPr>
        <p:txBody>
          <a:bodyPr/>
          <a:p>
            <a:endParaRPr/>
          </a:p>
        </p:txBody>
      </p:sp>
      <p:sp>
        <p:nvSpPr>
          <p:cNvPr id="467" name="TextShape 2"/>
          <p:cNvSpPr txBox="1"/>
          <p:nvPr/>
        </p:nvSpPr>
        <p:spPr>
          <a:xfrm>
            <a:off x="3884760" y="8685360"/>
            <a:ext cx="2971440" cy="456840"/>
          </a:xfrm>
          <a:prstGeom prst="rect">
            <a:avLst/>
          </a:prstGeom>
        </p:spPr>
        <p:txBody>
          <a:bodyPr anchor="b"/>
          <a:p>
            <a:pPr algn="r">
              <a:lnSpc>
                <a:spcPct val="100000"/>
              </a:lnSpc>
            </a:pPr>
            <a:fld id="{28EA74E2-0405-4C19-98D9-575A03D0FADE}" type="slidenum">
              <a:rPr lang="en-US" sz="1200">
                <a:solidFill>
                  <a:srgbClr val="000000"/>
                </a:solidFill>
                <a:latin typeface="+mn-lt"/>
                <a:ea typeface="+mn-ea"/>
              </a:rPr>
              <a:t>&lt;number&gt;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PlaceHolder 1"/>
          <p:cNvSpPr>
            <a:spLocks noGrp="1"/>
          </p:cNvSpPr>
          <p:nvPr>
            <p:ph type="body"/>
          </p:nvPr>
        </p:nvSpPr>
        <p:spPr>
          <a:xfrm>
            <a:off x="685800" y="4343400"/>
            <a:ext cx="5486040" cy="4114440"/>
          </a:xfrm>
          <a:prstGeom prst="rect">
            <a:avLst/>
          </a:prstGeom>
        </p:spPr>
        <p:txBody>
          <a:bodyPr/>
          <a:p>
            <a:endParaRPr/>
          </a:p>
        </p:txBody>
      </p:sp>
      <p:sp>
        <p:nvSpPr>
          <p:cNvPr id="469" name="TextShape 2"/>
          <p:cNvSpPr txBox="1"/>
          <p:nvPr/>
        </p:nvSpPr>
        <p:spPr>
          <a:xfrm>
            <a:off x="3884760" y="8685360"/>
            <a:ext cx="2971440" cy="456840"/>
          </a:xfrm>
          <a:prstGeom prst="rect">
            <a:avLst/>
          </a:prstGeom>
        </p:spPr>
        <p:txBody>
          <a:bodyPr anchor="b"/>
          <a:p>
            <a:pPr algn="r">
              <a:lnSpc>
                <a:spcPct val="100000"/>
              </a:lnSpc>
            </a:pPr>
            <a:fld id="{FC47C9F8-7CE6-47B0-B624-A986678CC9DF}" type="slidenum">
              <a:rPr lang="en-US" sz="1200">
                <a:solidFill>
                  <a:srgbClr val="000000"/>
                </a:solidFill>
                <a:latin typeface="+mn-lt"/>
                <a:ea typeface="+mn-ea"/>
              </a:rPr>
              <a:t>&lt;number&gt;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0" name="PlaceHolder 1"/>
          <p:cNvSpPr>
            <a:spLocks noGrp="1"/>
          </p:cNvSpPr>
          <p:nvPr>
            <p:ph type="body"/>
          </p:nvPr>
        </p:nvSpPr>
        <p:spPr>
          <a:xfrm>
            <a:off x="685800" y="4343400"/>
            <a:ext cx="5486040" cy="4114440"/>
          </a:xfrm>
          <a:prstGeom prst="rect">
            <a:avLst/>
          </a:prstGeom>
        </p:spPr>
        <p:txBody>
          <a:bodyPr/>
          <a:p>
            <a:endParaRPr/>
          </a:p>
        </p:txBody>
      </p:sp>
      <p:sp>
        <p:nvSpPr>
          <p:cNvPr id="471" name="TextShape 2"/>
          <p:cNvSpPr txBox="1"/>
          <p:nvPr/>
        </p:nvSpPr>
        <p:spPr>
          <a:xfrm>
            <a:off x="3884760" y="8685360"/>
            <a:ext cx="2971440" cy="456840"/>
          </a:xfrm>
          <a:prstGeom prst="rect">
            <a:avLst/>
          </a:prstGeom>
        </p:spPr>
        <p:txBody>
          <a:bodyPr anchor="b"/>
          <a:p>
            <a:pPr algn="r">
              <a:lnSpc>
                <a:spcPct val="100000"/>
              </a:lnSpc>
            </a:pPr>
            <a:fld id="{3D028407-2120-4E0A-B346-0C9A83ADA6AB}" type="slidenum">
              <a:rPr lang="en-US" sz="1200">
                <a:solidFill>
                  <a:srgbClr val="000000"/>
                </a:solidFill>
                <a:latin typeface="+mn-lt"/>
                <a:ea typeface="+mn-ea"/>
              </a:rPr>
              <a:t>&lt;number&gt;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685800" y="4343400"/>
            <a:ext cx="5486040" cy="4114440"/>
          </a:xfrm>
          <a:prstGeom prst="rect">
            <a:avLst/>
          </a:prstGeom>
        </p:spPr>
        <p:txBody>
          <a:bodyPr/>
          <a:p>
            <a:endParaRPr/>
          </a:p>
        </p:txBody>
      </p:sp>
      <p:sp>
        <p:nvSpPr>
          <p:cNvPr id="473" name="TextShape 2"/>
          <p:cNvSpPr txBox="1"/>
          <p:nvPr/>
        </p:nvSpPr>
        <p:spPr>
          <a:xfrm>
            <a:off x="3884760" y="8685360"/>
            <a:ext cx="2971440" cy="456840"/>
          </a:xfrm>
          <a:prstGeom prst="rect">
            <a:avLst/>
          </a:prstGeom>
        </p:spPr>
        <p:txBody>
          <a:bodyPr anchor="b"/>
          <a:p>
            <a:pPr algn="r">
              <a:lnSpc>
                <a:spcPct val="100000"/>
              </a:lnSpc>
            </a:pPr>
            <a:fld id="{F538823C-4BCB-4E13-A0E7-3ABF36766627}" type="slidenum">
              <a:rPr lang="en-US" sz="1200">
                <a:solidFill>
                  <a:srgbClr val="000000"/>
                </a:solidFill>
                <a:latin typeface="+mn-lt"/>
                <a:ea typeface="+mn-ea"/>
              </a:rPr>
              <a:t>&lt;number&gt;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PlaceHolder 1"/>
          <p:cNvSpPr>
            <a:spLocks noGrp="1"/>
          </p:cNvSpPr>
          <p:nvPr>
            <p:ph type="body"/>
          </p:nvPr>
        </p:nvSpPr>
        <p:spPr>
          <a:xfrm>
            <a:off x="685800" y="4343400"/>
            <a:ext cx="5486040" cy="4114440"/>
          </a:xfrm>
          <a:prstGeom prst="rect">
            <a:avLst/>
          </a:prstGeom>
        </p:spPr>
        <p:txBody>
          <a:bodyPr/>
          <a:p>
            <a:r>
              <a:rPr lang="en-US"/>
              <a:t>55</a:t>
            </a:r>
            <a:endParaRPr/>
          </a:p>
        </p:txBody>
      </p:sp>
      <p:sp>
        <p:nvSpPr>
          <p:cNvPr id="475" name="TextShape 2"/>
          <p:cNvSpPr txBox="1"/>
          <p:nvPr/>
        </p:nvSpPr>
        <p:spPr>
          <a:xfrm>
            <a:off x="3884760" y="8685360"/>
            <a:ext cx="2971440" cy="456840"/>
          </a:xfrm>
          <a:prstGeom prst="rect">
            <a:avLst/>
          </a:prstGeom>
        </p:spPr>
        <p:txBody>
          <a:bodyPr anchor="b"/>
          <a:p>
            <a:pPr algn="r">
              <a:lnSpc>
                <a:spcPct val="100000"/>
              </a:lnSpc>
            </a:pPr>
            <a:fld id="{A93F8013-D55B-4E71-8200-6BD8D335B222}" type="slidenum">
              <a:rPr lang="en-US" sz="1200">
                <a:solidFill>
                  <a:srgbClr val="000000"/>
                </a:solidFill>
                <a:latin typeface="+mn-lt"/>
                <a:ea typeface="+mn-ea"/>
              </a:rPr>
              <a:t>&lt;number&gt;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Warum sollte Staat die Wissenschaft schützen und fördern?</a:t>
            </a:r>
            <a:endParaRPr/>
          </a:p>
          <a:p>
            <a:pPr>
              <a:lnSpc>
                <a:spcPct val="100000"/>
              </a:lnSpc>
            </a:pPr>
            <a:r>
              <a:rPr lang="en-US" sz="1200">
                <a:solidFill>
                  <a:srgbClr val="000000"/>
                </a:solidFill>
                <a:latin typeface="+mn-lt"/>
                <a:ea typeface="+mn-ea"/>
              </a:rPr>
              <a:t>Entscheidungen werden durch Wissenschaft fundiert (Huber, 2008, S. 11)</a:t>
            </a:r>
            <a:endParaRPr/>
          </a:p>
          <a:p>
            <a:pPr>
              <a:lnSpc>
                <a:spcPct val="100000"/>
              </a:lnSpc>
            </a:pPr>
            <a:r>
              <a:rPr lang="en-US" sz="1200">
                <a:solidFill>
                  <a:srgbClr val="000000"/>
                </a:solidFill>
                <a:latin typeface="+mn-lt"/>
                <a:ea typeface="+mn-ea"/>
              </a:rPr>
              <a:t>Gesetzgebung (Legislative)  (Huber, 2008, S. 32) </a:t>
            </a:r>
            <a:endParaRPr/>
          </a:p>
          <a:p>
            <a:pPr>
              <a:lnSpc>
                <a:spcPct val="100000"/>
              </a:lnSpc>
            </a:pPr>
            <a:r>
              <a:rPr lang="en-US" sz="1200">
                <a:solidFill>
                  <a:srgbClr val="000000"/>
                </a:solidFill>
                <a:latin typeface="+mn-lt"/>
                <a:ea typeface="+mn-ea"/>
              </a:rPr>
              <a:t>Entscheidung über Rauchverbot in öffentlichen Gebäuden, Stammzellenforschung (Gesetzgebung)</a:t>
            </a:r>
            <a:endParaRPr/>
          </a:p>
          <a:p>
            <a:pPr>
              <a:lnSpc>
                <a:spcPct val="100000"/>
              </a:lnSpc>
            </a:pPr>
            <a:r>
              <a:rPr lang="en-US" sz="1200">
                <a:solidFill>
                  <a:srgbClr val="000000"/>
                </a:solidFill>
                <a:latin typeface="+mn-lt"/>
                <a:ea typeface="+mn-ea"/>
              </a:rPr>
              <a:t>Sachverständige und Abgeordnete arbeiten zusammen</a:t>
            </a:r>
            <a:endParaRPr/>
          </a:p>
          <a:p>
            <a:pPr>
              <a:lnSpc>
                <a:spcPct val="100000"/>
              </a:lnSpc>
            </a:pPr>
            <a:r>
              <a:rPr lang="en-US" sz="1200">
                <a:solidFill>
                  <a:srgbClr val="000000"/>
                </a:solidFill>
                <a:latin typeface="+mn-lt"/>
                <a:ea typeface="+mn-ea"/>
              </a:rPr>
              <a:t>Vollziehung (Exekutive)</a:t>
            </a:r>
            <a:endParaRPr/>
          </a:p>
          <a:p>
            <a:pPr>
              <a:lnSpc>
                <a:spcPct val="100000"/>
              </a:lnSpc>
            </a:pPr>
            <a:r>
              <a:rPr lang="en-US" sz="1200">
                <a:solidFill>
                  <a:srgbClr val="000000"/>
                </a:solidFill>
                <a:latin typeface="+mn-lt"/>
                <a:ea typeface="+mn-ea"/>
              </a:rPr>
              <a:t>Verordnungen (Huber, 2008, S. 33)</a:t>
            </a:r>
            <a:endParaRPr/>
          </a:p>
          <a:p>
            <a:pPr>
              <a:lnSpc>
                <a:spcPct val="100000"/>
              </a:lnSpc>
            </a:pPr>
            <a:r>
              <a:rPr lang="en-US" sz="1200">
                <a:solidFill>
                  <a:srgbClr val="000000"/>
                </a:solidFill>
                <a:latin typeface="+mn-lt"/>
                <a:ea typeface="+mn-ea"/>
              </a:rPr>
              <a:t>Zulassung von Arzneimitteln (wissenschaftliche Beratung zur Risikoentscheidung)</a:t>
            </a:r>
            <a:endParaRPr/>
          </a:p>
          <a:p>
            <a:pPr>
              <a:lnSpc>
                <a:spcPct val="100000"/>
              </a:lnSpc>
            </a:pPr>
            <a:r>
              <a:rPr lang="en-US" sz="1200">
                <a:solidFill>
                  <a:srgbClr val="000000"/>
                </a:solidFill>
                <a:latin typeface="+mn-lt"/>
                <a:ea typeface="+mn-ea"/>
              </a:rPr>
              <a:t>Rechtsprechung (Judikative)</a:t>
            </a:r>
            <a:endParaRPr/>
          </a:p>
          <a:p>
            <a:pPr>
              <a:lnSpc>
                <a:spcPct val="100000"/>
              </a:lnSpc>
            </a:pPr>
            <a:r>
              <a:rPr lang="en-US" sz="1200">
                <a:solidFill>
                  <a:srgbClr val="000000"/>
                </a:solidFill>
                <a:latin typeface="+mn-lt"/>
                <a:ea typeface="+mn-ea"/>
              </a:rPr>
              <a:t>Sachverständigenurteile (Zurechnungsfähigkeit)</a:t>
            </a:r>
            <a:endParaRPr/>
          </a:p>
          <a:p>
            <a:pPr>
              <a:lnSpc>
                <a:spcPct val="100000"/>
              </a:lnSpc>
            </a:pPr>
            <a:r>
              <a:rPr lang="en-US" sz="1200">
                <a:solidFill>
                  <a:srgbClr val="000000"/>
                </a:solidFill>
                <a:latin typeface="+mn-lt"/>
                <a:ea typeface="+mn-ea"/>
              </a:rPr>
              <a:t>TODO mehr auf Seite 11 und 12</a:t>
            </a:r>
            <a:endParaRPr/>
          </a:p>
          <a:p>
            <a:pPr>
              <a:lnSpc>
                <a:spcPct val="100000"/>
              </a:lnSpc>
            </a:pPr>
            <a:r>
              <a:rPr lang="en-US" sz="1200">
                <a:solidFill>
                  <a:srgbClr val="000000"/>
                </a:solidFill>
                <a:latin typeface="+mn-lt"/>
                <a:ea typeface="+mn-ea"/>
              </a:rPr>
              <a:t>Wirtschaftlich, technologisch und sozialen Fortschritt</a:t>
            </a:r>
            <a:endParaRPr/>
          </a:p>
          <a:p>
            <a:pPr>
              <a:lnSpc>
                <a:spcPct val="100000"/>
              </a:lnSpc>
            </a:pPr>
            <a:r>
              <a:rPr lang="en-US" sz="1200">
                <a:solidFill>
                  <a:srgbClr val="000000"/>
                </a:solidFill>
                <a:latin typeface="+mn-lt"/>
                <a:ea typeface="+mn-ea"/>
              </a:rPr>
              <a:t>Gilt für jeden Staat (Bundesländer, Deutschland, EU etc.)</a:t>
            </a:r>
            <a:endParaRPr/>
          </a:p>
          <a:p>
            <a:pPr>
              <a:lnSpc>
                <a:spcPct val="100000"/>
              </a:lnSpc>
            </a:pPr>
            <a:endParaRPr/>
          </a:p>
        </p:txBody>
      </p:sp>
      <p:sp>
        <p:nvSpPr>
          <p:cNvPr id="477" name="TextShape 2"/>
          <p:cNvSpPr txBox="1"/>
          <p:nvPr/>
        </p:nvSpPr>
        <p:spPr>
          <a:xfrm>
            <a:off x="3884760" y="8685360"/>
            <a:ext cx="2971440" cy="456840"/>
          </a:xfrm>
          <a:prstGeom prst="rect">
            <a:avLst/>
          </a:prstGeom>
        </p:spPr>
        <p:txBody>
          <a:bodyPr anchor="b"/>
          <a:p>
            <a:pPr algn="r">
              <a:lnSpc>
                <a:spcPct val="100000"/>
              </a:lnSpc>
            </a:pPr>
            <a:fld id="{C0D1F032-5B23-446E-B399-BD9AB87AFA1D}" type="slidenum">
              <a:rPr lang="en-US" sz="1200">
                <a:solidFill>
                  <a:srgbClr val="000000"/>
                </a:solidFill>
                <a:latin typeface="+mn-lt"/>
                <a:ea typeface="+mn-ea"/>
              </a:rPr>
              <a:t>&lt;number&gt;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8" name="PlaceHolder 1"/>
          <p:cNvSpPr>
            <a:spLocks noGrp="1"/>
          </p:cNvSpPr>
          <p:nvPr>
            <p:ph type="body"/>
          </p:nvPr>
        </p:nvSpPr>
        <p:spPr>
          <a:xfrm>
            <a:off x="685800" y="4343400"/>
            <a:ext cx="5486040" cy="4114440"/>
          </a:xfrm>
          <a:prstGeom prst="rect">
            <a:avLst/>
          </a:prstGeom>
        </p:spPr>
        <p:txBody>
          <a:bodyPr/>
          <a:p>
            <a:r>
              <a:rPr lang="en-US" sz="1200">
                <a:solidFill>
                  <a:srgbClr val="000000"/>
                </a:solidFill>
                <a:latin typeface="+mn-lt"/>
                <a:ea typeface="+mn-ea"/>
              </a:rPr>
              <a:t>Wofür benötigt Wissenschaft den Staat?</a:t>
            </a:r>
            <a:endParaRPr/>
          </a:p>
          <a:p>
            <a:pPr>
              <a:lnSpc>
                <a:spcPct val="100000"/>
              </a:lnSpc>
            </a:pPr>
            <a:r>
              <a:rPr lang="en-US" sz="1200">
                <a:solidFill>
                  <a:srgbClr val="000000"/>
                </a:solidFill>
                <a:latin typeface="+mn-lt"/>
                <a:ea typeface="+mn-ea"/>
              </a:rPr>
              <a:t>Staat schafft Rahmenbedingungen (Huber, 2008, S. 35)</a:t>
            </a:r>
            <a:endParaRPr/>
          </a:p>
          <a:p>
            <a:pPr>
              <a:lnSpc>
                <a:spcPct val="100000"/>
              </a:lnSpc>
            </a:pPr>
            <a:r>
              <a:rPr lang="en-US" sz="1200">
                <a:solidFill>
                  <a:srgbClr val="000000"/>
                </a:solidFill>
                <a:latin typeface="+mn-lt"/>
                <a:ea typeface="+mn-ea"/>
              </a:rPr>
              <a:t>Rechts- und Friedensordnung</a:t>
            </a:r>
            <a:endParaRPr/>
          </a:p>
          <a:p>
            <a:pPr>
              <a:lnSpc>
                <a:spcPct val="100000"/>
              </a:lnSpc>
            </a:pPr>
            <a:r>
              <a:rPr lang="en-US" sz="1200">
                <a:solidFill>
                  <a:srgbClr val="000000"/>
                </a:solidFill>
                <a:latin typeface="+mn-lt"/>
                <a:ea typeface="+mn-ea"/>
              </a:rPr>
              <a:t>Finanzierung</a:t>
            </a:r>
            <a:endParaRPr/>
          </a:p>
        </p:txBody>
      </p:sp>
      <p:sp>
        <p:nvSpPr>
          <p:cNvPr id="479" name="TextShape 2"/>
          <p:cNvSpPr txBox="1"/>
          <p:nvPr/>
        </p:nvSpPr>
        <p:spPr>
          <a:xfrm>
            <a:off x="3884760" y="8685360"/>
            <a:ext cx="2971440" cy="456840"/>
          </a:xfrm>
          <a:prstGeom prst="rect">
            <a:avLst/>
          </a:prstGeom>
        </p:spPr>
        <p:txBody>
          <a:bodyPr anchor="b"/>
          <a:p>
            <a:pPr algn="r">
              <a:lnSpc>
                <a:spcPct val="100000"/>
              </a:lnSpc>
            </a:pPr>
            <a:fld id="{EA884547-CEB1-46CF-B8D2-B39B3C0E51C0}" type="slidenum">
              <a:rPr lang="en-US" sz="1200">
                <a:solidFill>
                  <a:srgbClr val="000000"/>
                </a:solidFill>
                <a:latin typeface="+mn-lt"/>
                <a:ea typeface="+mn-ea"/>
              </a:rPr>
              <a:t>&lt;number&gt;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4" name="PlaceHolder 1"/>
          <p:cNvSpPr>
            <a:spLocks noGrp="1"/>
          </p:cNvSpPr>
          <p:nvPr>
            <p:ph type="body"/>
          </p:nvPr>
        </p:nvSpPr>
        <p:spPr>
          <a:xfrm>
            <a:off x="685800" y="4343400"/>
            <a:ext cx="5486040" cy="4114440"/>
          </a:xfrm>
          <a:prstGeom prst="rect">
            <a:avLst/>
          </a:prstGeom>
        </p:spPr>
        <p:txBody>
          <a:bodyPr/>
          <a:p>
            <a:r>
              <a:rPr lang="en-US"/>
              <a:t>http://kinderbloghamburg.files.wordpress.com/2009/11/spritze-sxc.jpg</a:t>
            </a:r>
            <a:endParaRPr/>
          </a:p>
        </p:txBody>
      </p:sp>
      <p:sp>
        <p:nvSpPr>
          <p:cNvPr id="445" name="TextShape 2"/>
          <p:cNvSpPr txBox="1"/>
          <p:nvPr/>
        </p:nvSpPr>
        <p:spPr>
          <a:xfrm>
            <a:off x="3884760" y="8685360"/>
            <a:ext cx="2971440" cy="456840"/>
          </a:xfrm>
          <a:prstGeom prst="rect">
            <a:avLst/>
          </a:prstGeom>
        </p:spPr>
        <p:txBody>
          <a:bodyPr anchor="b"/>
          <a:p>
            <a:pPr algn="r">
              <a:lnSpc>
                <a:spcPct val="100000"/>
              </a:lnSpc>
            </a:pPr>
            <a:fld id="{0D62C961-01EC-405D-929C-1169DEF9EB3E}" type="slidenum">
              <a:rPr lang="en-US" sz="1200">
                <a:solidFill>
                  <a:srgbClr val="000000"/>
                </a:solidFill>
                <a:latin typeface="+mn-lt"/>
                <a:ea typeface="+mn-ea"/>
              </a:rPr>
              <a:t>&lt;number&gt;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0" name="PlaceHolder 1"/>
          <p:cNvSpPr>
            <a:spLocks noGrp="1"/>
          </p:cNvSpPr>
          <p:nvPr>
            <p:ph type="body"/>
          </p:nvPr>
        </p:nvSpPr>
        <p:spPr>
          <a:xfrm>
            <a:off x="685800" y="4343400"/>
            <a:ext cx="5486040" cy="4114440"/>
          </a:xfrm>
          <a:prstGeom prst="rect">
            <a:avLst/>
          </a:prstGeom>
        </p:spPr>
        <p:txBody>
          <a:bodyPr/>
          <a:p>
            <a:pPr>
              <a:lnSpc>
                <a:spcPct val="100000"/>
              </a:lnSpc>
            </a:pPr>
            <a:r>
              <a:rPr lang="en-US" sz="1200">
                <a:solidFill>
                  <a:srgbClr val="000000"/>
                </a:solidFill>
                <a:latin typeface="+mn-lt"/>
                <a:ea typeface="+mn-ea"/>
              </a:rPr>
              <a:t>- Wissenschaftsfreiheit als Grundrecht hat Ursprung in Deutschland (Paulskirchenverfassung 1849)</a:t>
            </a:r>
            <a:endParaRPr/>
          </a:p>
          <a:p>
            <a:pPr>
              <a:lnSpc>
                <a:spcPct val="100000"/>
              </a:lnSpc>
            </a:pPr>
            <a:r>
              <a:rPr lang="en-US" sz="1200">
                <a:solidFill>
                  <a:srgbClr val="000000"/>
                </a:solidFill>
                <a:latin typeface="+mn-lt"/>
                <a:ea typeface="+mn-ea"/>
              </a:rPr>
              <a:t>- „Kunst und Wissenschaft, Forschung und Lehre sind frei. Die Freiheit der Lehre entbindet nicht von der Treue zur Verfassung.“ [GG Art 5 § 3] </a:t>
            </a:r>
            <a:endParaRPr/>
          </a:p>
          <a:p>
            <a:pPr>
              <a:lnSpc>
                <a:spcPct val="100000"/>
              </a:lnSpc>
            </a:pPr>
            <a:r>
              <a:rPr lang="en-US" sz="1200">
                <a:solidFill>
                  <a:srgbClr val="000000"/>
                </a:solidFill>
                <a:latin typeface="+mn-lt"/>
                <a:ea typeface="+mn-ea"/>
              </a:rPr>
              <a:t>- Unterparagraph von GG Art 5 Meinungsfreiheit</a:t>
            </a:r>
            <a:endParaRPr/>
          </a:p>
          <a:p>
            <a:pPr>
              <a:lnSpc>
                <a:spcPct val="100000"/>
              </a:lnSpc>
            </a:pPr>
            <a:r>
              <a:rPr lang="en-US" sz="1200">
                <a:solidFill>
                  <a:srgbClr val="000000"/>
                </a:solidFill>
                <a:latin typeface="+mn-lt"/>
                <a:ea typeface="+mn-ea"/>
              </a:rPr>
              <a:t>- Sehr vage Definition und sehr kontrovers diskutierter Paragraph</a:t>
            </a:r>
            <a:endParaRPr/>
          </a:p>
          <a:p>
            <a:pPr>
              <a:lnSpc>
                <a:spcPct val="100000"/>
              </a:lnSpc>
            </a:pPr>
            <a:r>
              <a:rPr lang="en-US" sz="1200">
                <a:solidFill>
                  <a:srgbClr val="000000"/>
                </a:solidFill>
                <a:latin typeface="+mn-lt"/>
                <a:ea typeface="+mn-ea"/>
              </a:rPr>
              <a:t>- Es wird so gesehen, dass Wissenschaft aus Forschung und Lehre besteht </a:t>
            </a:r>
            <a:r>
              <a:rPr lang="en-US" sz="1200" u="sng">
                <a:solidFill>
                  <a:srgbClr val="000000"/>
                </a:solidFill>
                <a:latin typeface="+mn-lt"/>
                <a:ea typeface="+mn-ea"/>
                <a:hlinkClick r:id="rId1"/>
              </a:rPr>
              <a:t>http://www.gesetze-im-internet.de/gg/art_5.html</a:t>
            </a:r>
            <a:r>
              <a:rPr lang="en-US" sz="1200">
                <a:solidFill>
                  <a:srgbClr val="000000"/>
                </a:solidFill>
                <a:latin typeface="+mn-lt"/>
                <a:ea typeface="+mn-ea"/>
              </a:rPr>
              <a:t> </a:t>
            </a:r>
            <a:endParaRPr/>
          </a:p>
          <a:p>
            <a:pPr>
              <a:lnSpc>
                <a:spcPct val="100000"/>
              </a:lnSpc>
            </a:pPr>
            <a:endParaRPr/>
          </a:p>
        </p:txBody>
      </p:sp>
      <p:sp>
        <p:nvSpPr>
          <p:cNvPr id="481" name="TextShape 2"/>
          <p:cNvSpPr txBox="1"/>
          <p:nvPr/>
        </p:nvSpPr>
        <p:spPr>
          <a:xfrm>
            <a:off x="3884760" y="8685360"/>
            <a:ext cx="2971440" cy="456840"/>
          </a:xfrm>
          <a:prstGeom prst="rect">
            <a:avLst/>
          </a:prstGeom>
        </p:spPr>
        <p:txBody>
          <a:bodyPr anchor="b"/>
          <a:p>
            <a:pPr algn="r">
              <a:lnSpc>
                <a:spcPct val="100000"/>
              </a:lnSpc>
            </a:pPr>
            <a:fld id="{3DF02C6D-4E64-4956-92B1-3F1FE775C7D0}" type="slidenum">
              <a:rPr lang="en-US" sz="1200">
                <a:solidFill>
                  <a:srgbClr val="000000"/>
                </a:solidFill>
                <a:latin typeface="+mn-lt"/>
                <a:ea typeface="+mn-ea"/>
              </a:rPr>
              <a:t>&lt;number&gt;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2" name="PlaceHolder 1"/>
          <p:cNvSpPr>
            <a:spLocks noGrp="1"/>
          </p:cNvSpPr>
          <p:nvPr>
            <p:ph type="body"/>
          </p:nvPr>
        </p:nvSpPr>
        <p:spPr>
          <a:xfrm>
            <a:off x="685800" y="4343400"/>
            <a:ext cx="5486040" cy="4114440"/>
          </a:xfrm>
          <a:prstGeom prst="rect">
            <a:avLst/>
          </a:prstGeom>
        </p:spPr>
        <p:txBody>
          <a:bodyPr/>
          <a:p>
            <a:pPr>
              <a:lnSpc>
                <a:spcPct val="100000"/>
              </a:lnSpc>
            </a:pPr>
            <a:r>
              <a:rPr lang="en-US" sz="1200">
                <a:solidFill>
                  <a:srgbClr val="000000"/>
                </a:solidFill>
                <a:latin typeface="+mn-lt"/>
                <a:ea typeface="+mn-ea"/>
              </a:rPr>
              <a:t>-Umfasst alle ernsthaften Verfahren, die der Ermittlung von Wahrheit dienen</a:t>
            </a:r>
            <a:endParaRPr/>
          </a:p>
          <a:p>
            <a:pPr>
              <a:lnSpc>
                <a:spcPct val="100000"/>
              </a:lnSpc>
            </a:pPr>
            <a:r>
              <a:rPr lang="en-US" sz="1200">
                <a:solidFill>
                  <a:srgbClr val="000000"/>
                </a:solidFill>
                <a:latin typeface="+mn-lt"/>
                <a:ea typeface="+mn-ea"/>
              </a:rPr>
              <a:t>-Freie Wahl der Forschungsthemen und Methoden</a:t>
            </a:r>
            <a:endParaRPr/>
          </a:p>
          <a:p>
            <a:pPr>
              <a:lnSpc>
                <a:spcPct val="100000"/>
              </a:lnSpc>
            </a:pPr>
            <a:r>
              <a:rPr lang="en-US" sz="1200">
                <a:solidFill>
                  <a:srgbClr val="000000"/>
                </a:solidFill>
                <a:latin typeface="+mn-lt"/>
                <a:ea typeface="+mn-ea"/>
              </a:rPr>
              <a:t>-Offenes Ziel und Ergebnisse (was wird gesucht und welches Ergebnis bringt es)</a:t>
            </a:r>
            <a:endParaRPr/>
          </a:p>
          <a:p>
            <a:pPr>
              <a:lnSpc>
                <a:spcPct val="100000"/>
              </a:lnSpc>
            </a:pPr>
            <a:r>
              <a:rPr lang="en-US" sz="1200">
                <a:solidFill>
                  <a:srgbClr val="000000"/>
                </a:solidFill>
                <a:latin typeface="+mn-lt"/>
                <a:ea typeface="+mn-ea"/>
              </a:rPr>
              <a:t>-Es findet seine Schranken also ausschließlich in anderen Grundrechten, die Freiheit der Lehre außerdem in der Treue zur Verfassung. (z. B. Rechtsradikale Gedankengüter in der Lehre verbreiten)</a:t>
            </a:r>
            <a:endParaRPr/>
          </a:p>
          <a:p>
            <a:pPr>
              <a:lnSpc>
                <a:spcPct val="100000"/>
              </a:lnSpc>
            </a:pPr>
            <a:r>
              <a:rPr lang="en-US" sz="1200">
                <a:solidFill>
                  <a:srgbClr val="000000"/>
                </a:solidFill>
                <a:latin typeface="+mn-lt"/>
                <a:ea typeface="+mn-ea"/>
              </a:rPr>
              <a:t>-Kernforschungsreaktoren in Karlsruhe oder die Freisetzung gentechnisch veränderter Organismen haben z. B. Gefahren- und Risikopotential für Allgemeinheit, die Gesundheit und das Leben Dritter </a:t>
            </a:r>
            <a:endParaRPr/>
          </a:p>
          <a:p>
            <a:pPr>
              <a:lnSpc>
                <a:spcPct val="100000"/>
              </a:lnSpc>
            </a:pPr>
            <a:r>
              <a:rPr lang="en-US" sz="1200">
                <a:solidFill>
                  <a:srgbClr val="000000"/>
                </a:solidFill>
                <a:latin typeface="+mn-lt"/>
                <a:ea typeface="+mn-ea"/>
              </a:rPr>
              <a:t>-Stammzellenforschung oder therapeutisches Klonen Eingriffe in Schutzgüter der Menschenwürde und des Lebensschutzes</a:t>
            </a:r>
            <a:endParaRPr/>
          </a:p>
          <a:p>
            <a:pPr>
              <a:lnSpc>
                <a:spcPct val="100000"/>
              </a:lnSpc>
            </a:pPr>
            <a:r>
              <a:rPr lang="en-US" sz="1200">
                <a:solidFill>
                  <a:srgbClr val="000000"/>
                </a:solidFill>
                <a:latin typeface="+mn-lt"/>
                <a:ea typeface="+mn-ea"/>
              </a:rPr>
              <a:t>-Gesetzgeber kann es verbieten, muss es aber nicht</a:t>
            </a:r>
            <a:endParaRPr/>
          </a:p>
          <a:p>
            <a:pPr>
              <a:lnSpc>
                <a:spcPct val="100000"/>
              </a:lnSpc>
            </a:pPr>
            <a:r>
              <a:rPr lang="en-US" sz="1200">
                <a:solidFill>
                  <a:srgbClr val="000000"/>
                </a:solidFill>
                <a:latin typeface="+mn-lt"/>
                <a:ea typeface="+mn-ea"/>
              </a:rPr>
              <a:t>-Resultiert in stärkeren Einschränkungen der Wissenschaft</a:t>
            </a:r>
            <a:endParaRPr/>
          </a:p>
        </p:txBody>
      </p:sp>
      <p:sp>
        <p:nvSpPr>
          <p:cNvPr id="483" name="TextShape 2"/>
          <p:cNvSpPr txBox="1"/>
          <p:nvPr/>
        </p:nvSpPr>
        <p:spPr>
          <a:xfrm>
            <a:off x="3884760" y="8685360"/>
            <a:ext cx="2971440" cy="456840"/>
          </a:xfrm>
          <a:prstGeom prst="rect">
            <a:avLst/>
          </a:prstGeom>
        </p:spPr>
        <p:txBody>
          <a:bodyPr anchor="b"/>
          <a:p>
            <a:pPr algn="r">
              <a:lnSpc>
                <a:spcPct val="100000"/>
              </a:lnSpc>
            </a:pPr>
            <a:fld id="{6985F1E9-B93E-408B-816C-3981557C3C75}" type="slidenum">
              <a:rPr lang="en-US" sz="1200">
                <a:solidFill>
                  <a:srgbClr val="000000"/>
                </a:solidFill>
                <a:latin typeface="+mn-lt"/>
                <a:ea typeface="+mn-ea"/>
              </a:rPr>
              <a:t>&lt;number&gt;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4" name="PlaceHolder 1"/>
          <p:cNvSpPr>
            <a:spLocks noGrp="1"/>
          </p:cNvSpPr>
          <p:nvPr>
            <p:ph type="body"/>
          </p:nvPr>
        </p:nvSpPr>
        <p:spPr>
          <a:xfrm>
            <a:off x="685800" y="4343400"/>
            <a:ext cx="5486040" cy="4114440"/>
          </a:xfrm>
          <a:prstGeom prst="rect">
            <a:avLst/>
          </a:prstGeom>
        </p:spPr>
        <p:txBody>
          <a:bodyPr/>
          <a:p>
            <a:pPr>
              <a:lnSpc>
                <a:spcPct val="100000"/>
              </a:lnSpc>
            </a:pPr>
            <a:r>
              <a:rPr lang="en-US" sz="1200">
                <a:solidFill>
                  <a:srgbClr val="000000"/>
                </a:solidFill>
                <a:latin typeface="+mn-lt"/>
                <a:ea typeface="+mn-ea"/>
              </a:rPr>
              <a:t>- Es findet seine Schranken also ausschließlich in anderen Grundrechten, die Freiheit der Lehre außerdem in der Treue zur Verfassung. (z. B. Rechtsradikale Gedankengüter in der Lehre verbreiten)</a:t>
            </a:r>
            <a:endParaRPr/>
          </a:p>
          <a:p>
            <a:pPr>
              <a:lnSpc>
                <a:spcPct val="100000"/>
              </a:lnSpc>
            </a:pPr>
            <a:r>
              <a:rPr lang="en-US" sz="1200">
                <a:solidFill>
                  <a:srgbClr val="000000"/>
                </a:solidFill>
                <a:latin typeface="+mn-lt"/>
                <a:ea typeface="+mn-ea"/>
              </a:rPr>
              <a:t>- Kernforschungsreaktoren in Karlsruhe oder die Freisetzung gentechnisch veränderter Organismen haben z. B. Gefahren- und Risikopotential für Allgemeinheit, die Gesundheit und das Leben Dritter </a:t>
            </a:r>
            <a:endParaRPr/>
          </a:p>
          <a:p>
            <a:pPr>
              <a:lnSpc>
                <a:spcPct val="100000"/>
              </a:lnSpc>
            </a:pPr>
            <a:r>
              <a:rPr lang="en-US" sz="1200">
                <a:solidFill>
                  <a:srgbClr val="000000"/>
                </a:solidFill>
                <a:latin typeface="+mn-lt"/>
                <a:ea typeface="+mn-ea"/>
              </a:rPr>
              <a:t>- Stammzellenforschung oder therapeutisches Klonen Eingriffe in Schutzgüter der Menschenwürde und des Lebensschutzes</a:t>
            </a:r>
            <a:endParaRPr/>
          </a:p>
          <a:p>
            <a:pPr>
              <a:lnSpc>
                <a:spcPct val="100000"/>
              </a:lnSpc>
            </a:pPr>
            <a:r>
              <a:rPr lang="en-US" sz="1200">
                <a:solidFill>
                  <a:srgbClr val="000000"/>
                </a:solidFill>
                <a:latin typeface="+mn-lt"/>
                <a:ea typeface="+mn-ea"/>
              </a:rPr>
              <a:t>- Gesetzgeber kann es verbieten, muss es aber nicht</a:t>
            </a:r>
            <a:endParaRPr/>
          </a:p>
          <a:p>
            <a:pPr>
              <a:lnSpc>
                <a:spcPct val="100000"/>
              </a:lnSpc>
            </a:pPr>
            <a:r>
              <a:rPr lang="en-US" sz="1200">
                <a:solidFill>
                  <a:srgbClr val="000000"/>
                </a:solidFill>
                <a:latin typeface="+mn-lt"/>
                <a:ea typeface="+mn-ea"/>
              </a:rPr>
              <a:t>- Resultiert in stärkeren Einschränkungen der Wissenschaft </a:t>
            </a:r>
            <a:r>
              <a:rPr lang="en-US" sz="1200" u="sng">
                <a:solidFill>
                  <a:srgbClr val="000000"/>
                </a:solidFill>
                <a:latin typeface="+mn-lt"/>
                <a:ea typeface="+mn-ea"/>
                <a:hlinkClick r:id="rId1"/>
              </a:rPr>
              <a:t>http</a:t>
            </a:r>
            <a:r>
              <a:rPr lang="en-US" sz="1200" u="sng">
                <a:solidFill>
                  <a:srgbClr val="000000"/>
                </a:solidFill>
                <a:latin typeface="+mn-lt"/>
                <a:ea typeface="+mn-ea"/>
                <a:hlinkClick r:id="rId2"/>
              </a:rPr>
              <a:t>://www.sciencegarden.de/content/2011-08/verfassungswidriger-eingriff-in-die-wissenschaftsfreiheit</a:t>
            </a:r>
            <a:r>
              <a:rPr lang="en-US" sz="1200">
                <a:solidFill>
                  <a:srgbClr val="000000"/>
                </a:solidFill>
                <a:latin typeface="+mn-lt"/>
                <a:ea typeface="+mn-ea"/>
              </a:rPr>
              <a:t> </a:t>
            </a:r>
            <a:endParaRPr/>
          </a:p>
          <a:p>
            <a:pPr>
              <a:lnSpc>
                <a:spcPct val="100000"/>
              </a:lnSpc>
            </a:pPr>
            <a:endParaRPr/>
          </a:p>
        </p:txBody>
      </p:sp>
      <p:sp>
        <p:nvSpPr>
          <p:cNvPr id="485" name="TextShape 2"/>
          <p:cNvSpPr txBox="1"/>
          <p:nvPr/>
        </p:nvSpPr>
        <p:spPr>
          <a:xfrm>
            <a:off x="3884760" y="8685360"/>
            <a:ext cx="2971440" cy="456840"/>
          </a:xfrm>
          <a:prstGeom prst="rect">
            <a:avLst/>
          </a:prstGeom>
        </p:spPr>
        <p:txBody>
          <a:bodyPr anchor="b"/>
          <a:p>
            <a:pPr algn="r">
              <a:lnSpc>
                <a:spcPct val="100000"/>
              </a:lnSpc>
            </a:pPr>
            <a:fld id="{78BDAD52-76AC-4741-A2BF-1E8FF5098585}" type="slidenum">
              <a:rPr lang="en-US" sz="1200">
                <a:solidFill>
                  <a:srgbClr val="000000"/>
                </a:solidFill>
                <a:latin typeface="+mn-lt"/>
                <a:ea typeface="+mn-ea"/>
              </a:rPr>
              <a:t>&lt;number&gt;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6" name="PlaceHolder 1"/>
          <p:cNvSpPr>
            <a:spLocks noGrp="1"/>
          </p:cNvSpPr>
          <p:nvPr>
            <p:ph type="body"/>
          </p:nvPr>
        </p:nvSpPr>
        <p:spPr>
          <a:xfrm>
            <a:off x="685800" y="4343400"/>
            <a:ext cx="5486040" cy="4114440"/>
          </a:xfrm>
          <a:prstGeom prst="rect">
            <a:avLst/>
          </a:prstGeom>
        </p:spPr>
        <p:txBody>
          <a:bodyPr/>
          <a:p>
            <a:endParaRPr/>
          </a:p>
        </p:txBody>
      </p:sp>
      <p:sp>
        <p:nvSpPr>
          <p:cNvPr id="487" name="TextShape 2"/>
          <p:cNvSpPr txBox="1"/>
          <p:nvPr/>
        </p:nvSpPr>
        <p:spPr>
          <a:xfrm>
            <a:off x="3884760" y="8685360"/>
            <a:ext cx="2971440" cy="456840"/>
          </a:xfrm>
          <a:prstGeom prst="rect">
            <a:avLst/>
          </a:prstGeom>
        </p:spPr>
        <p:txBody>
          <a:bodyPr anchor="b"/>
          <a:p>
            <a:pPr algn="r">
              <a:lnSpc>
                <a:spcPct val="100000"/>
              </a:lnSpc>
            </a:pPr>
            <a:fld id="{5633E86C-901C-41CB-B79F-0ADC6312CC2F}" type="slidenum">
              <a:rPr lang="en-US" sz="1200">
                <a:solidFill>
                  <a:srgbClr val="000000"/>
                </a:solidFill>
                <a:latin typeface="+mn-lt"/>
                <a:ea typeface="+mn-ea"/>
              </a:rPr>
              <a:t>&lt;number&gt;</a:t>
            </a:fld>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8" name="PlaceHolder 1"/>
          <p:cNvSpPr>
            <a:spLocks noGrp="1"/>
          </p:cNvSpPr>
          <p:nvPr>
            <p:ph type="body"/>
          </p:nvPr>
        </p:nvSpPr>
        <p:spPr>
          <a:xfrm>
            <a:off x="685800" y="4343400"/>
            <a:ext cx="5486040" cy="4114440"/>
          </a:xfrm>
          <a:prstGeom prst="rect">
            <a:avLst/>
          </a:prstGeom>
        </p:spPr>
        <p:txBody>
          <a:bodyPr/>
          <a:p>
            <a:endParaRPr/>
          </a:p>
        </p:txBody>
      </p:sp>
      <p:sp>
        <p:nvSpPr>
          <p:cNvPr id="489" name="TextShape 2"/>
          <p:cNvSpPr txBox="1"/>
          <p:nvPr/>
        </p:nvSpPr>
        <p:spPr>
          <a:xfrm>
            <a:off x="3884760" y="8685360"/>
            <a:ext cx="2971440" cy="456840"/>
          </a:xfrm>
          <a:prstGeom prst="rect">
            <a:avLst/>
          </a:prstGeom>
        </p:spPr>
        <p:txBody>
          <a:bodyPr anchor="b"/>
          <a:p>
            <a:pPr algn="r">
              <a:lnSpc>
                <a:spcPct val="100000"/>
              </a:lnSpc>
            </a:pPr>
            <a:fld id="{0E018398-B246-4F32-9E0B-52C21C7937A5}" type="slidenum">
              <a:rPr lang="en-US" sz="1200">
                <a:solidFill>
                  <a:srgbClr val="000000"/>
                </a:solidFill>
                <a:latin typeface="+mn-lt"/>
                <a:ea typeface="+mn-ea"/>
              </a:rPr>
              <a:t>&lt;number&gt;</a:t>
            </a:fld>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0" name="PlaceHolder 1"/>
          <p:cNvSpPr>
            <a:spLocks noGrp="1"/>
          </p:cNvSpPr>
          <p:nvPr>
            <p:ph type="body"/>
          </p:nvPr>
        </p:nvSpPr>
        <p:spPr>
          <a:xfrm>
            <a:off x="685800" y="4343400"/>
            <a:ext cx="5486040" cy="4114440"/>
          </a:xfrm>
          <a:prstGeom prst="rect">
            <a:avLst/>
          </a:prstGeom>
        </p:spPr>
        <p:txBody>
          <a:bodyPr/>
          <a:p>
            <a:endParaRPr/>
          </a:p>
        </p:txBody>
      </p:sp>
      <p:sp>
        <p:nvSpPr>
          <p:cNvPr id="491" name="TextShape 2"/>
          <p:cNvSpPr txBox="1"/>
          <p:nvPr/>
        </p:nvSpPr>
        <p:spPr>
          <a:xfrm>
            <a:off x="3884760" y="8685360"/>
            <a:ext cx="2971440" cy="456840"/>
          </a:xfrm>
          <a:prstGeom prst="rect">
            <a:avLst/>
          </a:prstGeom>
        </p:spPr>
        <p:txBody>
          <a:bodyPr anchor="b"/>
          <a:p>
            <a:pPr algn="r">
              <a:lnSpc>
                <a:spcPct val="100000"/>
              </a:lnSpc>
            </a:pPr>
            <a:fld id="{ABA30FDD-075D-4219-9BDE-6465D4BD14B8}" type="slidenum">
              <a:rPr lang="en-US" sz="1200">
                <a:solidFill>
                  <a:srgbClr val="000000"/>
                </a:solidFill>
                <a:latin typeface="+mn-lt"/>
                <a:ea typeface="+mn-ea"/>
              </a:rPr>
              <a:t>&lt;number&gt;</a:t>
            </a:fld>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2" name="PlaceHolder 1"/>
          <p:cNvSpPr>
            <a:spLocks noGrp="1"/>
          </p:cNvSpPr>
          <p:nvPr>
            <p:ph type="body"/>
          </p:nvPr>
        </p:nvSpPr>
        <p:spPr>
          <a:xfrm>
            <a:off x="685800" y="4343400"/>
            <a:ext cx="5486040" cy="4114440"/>
          </a:xfrm>
          <a:prstGeom prst="rect">
            <a:avLst/>
          </a:prstGeom>
        </p:spPr>
        <p:txBody>
          <a:bodyPr/>
          <a:p>
            <a:endParaRPr/>
          </a:p>
        </p:txBody>
      </p:sp>
      <p:sp>
        <p:nvSpPr>
          <p:cNvPr id="493" name="TextShape 2"/>
          <p:cNvSpPr txBox="1"/>
          <p:nvPr/>
        </p:nvSpPr>
        <p:spPr>
          <a:xfrm>
            <a:off x="3884760" y="8685360"/>
            <a:ext cx="2971440" cy="456840"/>
          </a:xfrm>
          <a:prstGeom prst="rect">
            <a:avLst/>
          </a:prstGeom>
        </p:spPr>
        <p:txBody>
          <a:bodyPr anchor="b"/>
          <a:p>
            <a:pPr algn="r">
              <a:lnSpc>
                <a:spcPct val="100000"/>
              </a:lnSpc>
            </a:pPr>
            <a:fld id="{ABBDA2EA-7365-4836-8947-6AD423BC28E9}" type="slidenum">
              <a:rPr lang="en-US" sz="1200">
                <a:solidFill>
                  <a:srgbClr val="000000"/>
                </a:solidFill>
                <a:latin typeface="+mn-lt"/>
                <a:ea typeface="+mn-ea"/>
              </a:rPr>
              <a:t>&lt;number&gt;</a:t>
            </a:fld>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4" name="PlaceHolder 1"/>
          <p:cNvSpPr>
            <a:spLocks noGrp="1"/>
          </p:cNvSpPr>
          <p:nvPr>
            <p:ph type="body"/>
          </p:nvPr>
        </p:nvSpPr>
        <p:spPr>
          <a:xfrm>
            <a:off x="685800" y="4343400"/>
            <a:ext cx="5486040" cy="4114440"/>
          </a:xfrm>
          <a:prstGeom prst="rect">
            <a:avLst/>
          </a:prstGeom>
        </p:spPr>
        <p:txBody>
          <a:bodyPr/>
          <a:p>
            <a:endParaRPr/>
          </a:p>
        </p:txBody>
      </p:sp>
      <p:sp>
        <p:nvSpPr>
          <p:cNvPr id="495" name="TextShape 2"/>
          <p:cNvSpPr txBox="1"/>
          <p:nvPr/>
        </p:nvSpPr>
        <p:spPr>
          <a:xfrm>
            <a:off x="3884760" y="8685360"/>
            <a:ext cx="2971440" cy="456840"/>
          </a:xfrm>
          <a:prstGeom prst="rect">
            <a:avLst/>
          </a:prstGeom>
        </p:spPr>
        <p:txBody>
          <a:bodyPr anchor="b"/>
          <a:p>
            <a:pPr algn="r">
              <a:lnSpc>
                <a:spcPct val="100000"/>
              </a:lnSpc>
            </a:pPr>
            <a:fld id="{A147643C-A85A-4587-A147-5010FBD1DB19}" type="slidenum">
              <a:rPr lang="en-US" sz="1200">
                <a:solidFill>
                  <a:srgbClr val="000000"/>
                </a:solidFill>
                <a:latin typeface="+mn-lt"/>
                <a:ea typeface="+mn-ea"/>
              </a:rPr>
              <a:t>&lt;number&gt;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6" name="PlaceHolder 1"/>
          <p:cNvSpPr>
            <a:spLocks noGrp="1"/>
          </p:cNvSpPr>
          <p:nvPr>
            <p:ph type="body"/>
          </p:nvPr>
        </p:nvSpPr>
        <p:spPr>
          <a:xfrm>
            <a:off x="685800" y="4343400"/>
            <a:ext cx="5486040" cy="4114440"/>
          </a:xfrm>
          <a:prstGeom prst="rect">
            <a:avLst/>
          </a:prstGeom>
        </p:spPr>
        <p:txBody>
          <a:bodyPr/>
          <a:p>
            <a:r>
              <a:rPr lang="en-US"/>
              <a:t>http://www.oekosystem-erde.de/html/bilder/Crossroads_Baker.jpg</a:t>
            </a:r>
            <a:endParaRPr/>
          </a:p>
        </p:txBody>
      </p:sp>
      <p:sp>
        <p:nvSpPr>
          <p:cNvPr id="447" name="TextShape 2"/>
          <p:cNvSpPr txBox="1"/>
          <p:nvPr/>
        </p:nvSpPr>
        <p:spPr>
          <a:xfrm>
            <a:off x="3884760" y="8685360"/>
            <a:ext cx="2971440" cy="456840"/>
          </a:xfrm>
          <a:prstGeom prst="rect">
            <a:avLst/>
          </a:prstGeom>
        </p:spPr>
        <p:txBody>
          <a:bodyPr anchor="b"/>
          <a:p>
            <a:pPr algn="r">
              <a:lnSpc>
                <a:spcPct val="100000"/>
              </a:lnSpc>
            </a:pPr>
            <a:fld id="{2C7F8975-0F62-44C0-8ACD-C1CD1BE79BF2}" type="slidenum">
              <a:rPr lang="en-US" sz="1200">
                <a:solidFill>
                  <a:srgbClr val="000000"/>
                </a:solidFill>
                <a:latin typeface="+mn-lt"/>
                <a:ea typeface="+mn-ea"/>
              </a:rPr>
              <a:t>&lt;number&gt;</a:t>
            </a:fld>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PlaceHolder 1"/>
          <p:cNvSpPr>
            <a:spLocks noGrp="1"/>
          </p:cNvSpPr>
          <p:nvPr>
            <p:ph type="body"/>
          </p:nvPr>
        </p:nvSpPr>
        <p:spPr>
          <a:xfrm>
            <a:off x="685800" y="4343400"/>
            <a:ext cx="5486040" cy="4114440"/>
          </a:xfrm>
          <a:prstGeom prst="rect">
            <a:avLst/>
          </a:prstGeom>
        </p:spPr>
        <p:txBody>
          <a:bodyPr/>
          <a:p>
            <a:endParaRPr/>
          </a:p>
        </p:txBody>
      </p:sp>
      <p:sp>
        <p:nvSpPr>
          <p:cNvPr id="497" name="TextShape 2"/>
          <p:cNvSpPr txBox="1"/>
          <p:nvPr/>
        </p:nvSpPr>
        <p:spPr>
          <a:xfrm>
            <a:off x="3884760" y="8685360"/>
            <a:ext cx="2971440" cy="456840"/>
          </a:xfrm>
          <a:prstGeom prst="rect">
            <a:avLst/>
          </a:prstGeom>
        </p:spPr>
        <p:txBody>
          <a:bodyPr anchor="b"/>
          <a:p>
            <a:pPr algn="r">
              <a:lnSpc>
                <a:spcPct val="100000"/>
              </a:lnSpc>
            </a:pPr>
            <a:fld id="{D306A3E2-DF55-48E5-B1EB-6FCE3F1339A1}" type="slidenum">
              <a:rPr lang="en-US" sz="1200">
                <a:solidFill>
                  <a:srgbClr val="000000"/>
                </a:solidFill>
                <a:latin typeface="+mn-lt"/>
                <a:ea typeface="+mn-ea"/>
              </a:rPr>
              <a:t>&lt;number&gt;</a:t>
            </a:fld>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8" name="PlaceHolder 1"/>
          <p:cNvSpPr>
            <a:spLocks noGrp="1"/>
          </p:cNvSpPr>
          <p:nvPr>
            <p:ph type="body"/>
          </p:nvPr>
        </p:nvSpPr>
        <p:spPr>
          <a:xfrm>
            <a:off x="685800" y="4343400"/>
            <a:ext cx="5486040" cy="4114440"/>
          </a:xfrm>
          <a:prstGeom prst="rect">
            <a:avLst/>
          </a:prstGeom>
        </p:spPr>
        <p:txBody>
          <a:bodyPr/>
          <a:p>
            <a:endParaRPr/>
          </a:p>
        </p:txBody>
      </p:sp>
      <p:sp>
        <p:nvSpPr>
          <p:cNvPr id="499" name="TextShape 2"/>
          <p:cNvSpPr txBox="1"/>
          <p:nvPr/>
        </p:nvSpPr>
        <p:spPr>
          <a:xfrm>
            <a:off x="3884760" y="8685360"/>
            <a:ext cx="2971440" cy="456840"/>
          </a:xfrm>
          <a:prstGeom prst="rect">
            <a:avLst/>
          </a:prstGeom>
        </p:spPr>
        <p:txBody>
          <a:bodyPr anchor="b"/>
          <a:p>
            <a:pPr algn="r">
              <a:lnSpc>
                <a:spcPct val="100000"/>
              </a:lnSpc>
            </a:pPr>
            <a:fld id="{822F25C9-E4DF-4A2A-8328-B9BC3D076A03}" type="slidenum">
              <a:rPr lang="en-US" sz="1200">
                <a:solidFill>
                  <a:srgbClr val="000000"/>
                </a:solidFill>
                <a:latin typeface="+mn-lt"/>
                <a:ea typeface="+mn-ea"/>
              </a:rPr>
              <a:t>&lt;number&gt;</a:t>
            </a:fld>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0" name="PlaceHolder 1"/>
          <p:cNvSpPr>
            <a:spLocks noGrp="1"/>
          </p:cNvSpPr>
          <p:nvPr>
            <p:ph type="body"/>
          </p:nvPr>
        </p:nvSpPr>
        <p:spPr>
          <a:xfrm>
            <a:off x="685800" y="4343400"/>
            <a:ext cx="5486040" cy="4114440"/>
          </a:xfrm>
          <a:prstGeom prst="rect">
            <a:avLst/>
          </a:prstGeom>
        </p:spPr>
        <p:txBody>
          <a:bodyPr/>
          <a:p>
            <a:endParaRPr/>
          </a:p>
        </p:txBody>
      </p:sp>
      <p:sp>
        <p:nvSpPr>
          <p:cNvPr id="501" name="TextShape 2"/>
          <p:cNvSpPr txBox="1"/>
          <p:nvPr/>
        </p:nvSpPr>
        <p:spPr>
          <a:xfrm>
            <a:off x="3884760" y="8685360"/>
            <a:ext cx="2971440" cy="456840"/>
          </a:xfrm>
          <a:prstGeom prst="rect">
            <a:avLst/>
          </a:prstGeom>
        </p:spPr>
        <p:txBody>
          <a:bodyPr anchor="b"/>
          <a:p>
            <a:pPr algn="r">
              <a:lnSpc>
                <a:spcPct val="100000"/>
              </a:lnSpc>
            </a:pPr>
            <a:fld id="{3E40E8AA-93CD-4043-9850-E52F99A2484B}" type="slidenum">
              <a:rPr lang="en-US" sz="1200">
                <a:solidFill>
                  <a:srgbClr val="000000"/>
                </a:solidFill>
                <a:latin typeface="+mn-lt"/>
                <a:ea typeface="+mn-ea"/>
              </a:rPr>
              <a:t>&lt;number&gt;</a:t>
            </a:fld>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2" name="PlaceHolder 1"/>
          <p:cNvSpPr>
            <a:spLocks noGrp="1"/>
          </p:cNvSpPr>
          <p:nvPr>
            <p:ph type="body"/>
          </p:nvPr>
        </p:nvSpPr>
        <p:spPr>
          <a:xfrm>
            <a:off x="685800" y="4343400"/>
            <a:ext cx="5486040" cy="4114440"/>
          </a:xfrm>
          <a:prstGeom prst="rect">
            <a:avLst/>
          </a:prstGeom>
        </p:spPr>
        <p:txBody>
          <a:bodyPr/>
          <a:p>
            <a:endParaRPr/>
          </a:p>
        </p:txBody>
      </p:sp>
      <p:sp>
        <p:nvSpPr>
          <p:cNvPr id="503" name="TextShape 2"/>
          <p:cNvSpPr txBox="1"/>
          <p:nvPr/>
        </p:nvSpPr>
        <p:spPr>
          <a:xfrm>
            <a:off x="3884760" y="8685360"/>
            <a:ext cx="2971440" cy="456840"/>
          </a:xfrm>
          <a:prstGeom prst="rect">
            <a:avLst/>
          </a:prstGeom>
        </p:spPr>
        <p:txBody>
          <a:bodyPr anchor="b"/>
          <a:p>
            <a:pPr algn="r">
              <a:lnSpc>
                <a:spcPct val="100000"/>
              </a:lnSpc>
            </a:pPr>
            <a:fld id="{4892C58E-5180-423B-AF33-C2B0FE5D144B}" type="slidenum">
              <a:rPr lang="en-US" sz="1200">
                <a:solidFill>
                  <a:srgbClr val="000000"/>
                </a:solidFill>
                <a:latin typeface="+mn-lt"/>
                <a:ea typeface="+mn-ea"/>
              </a:rPr>
              <a:t>&lt;number&gt;</a:t>
            </a:fld>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4" name="PlaceHolder 1"/>
          <p:cNvSpPr>
            <a:spLocks noGrp="1"/>
          </p:cNvSpPr>
          <p:nvPr>
            <p:ph type="body"/>
          </p:nvPr>
        </p:nvSpPr>
        <p:spPr>
          <a:xfrm>
            <a:off x="685800" y="4343400"/>
            <a:ext cx="5486040" cy="4114440"/>
          </a:xfrm>
          <a:prstGeom prst="rect">
            <a:avLst/>
          </a:prstGeom>
        </p:spPr>
        <p:txBody>
          <a:bodyPr/>
          <a:p>
            <a:endParaRPr/>
          </a:p>
        </p:txBody>
      </p:sp>
      <p:sp>
        <p:nvSpPr>
          <p:cNvPr id="505" name="TextShape 2"/>
          <p:cNvSpPr txBox="1"/>
          <p:nvPr/>
        </p:nvSpPr>
        <p:spPr>
          <a:xfrm>
            <a:off x="3884760" y="8685360"/>
            <a:ext cx="2971440" cy="456840"/>
          </a:xfrm>
          <a:prstGeom prst="rect">
            <a:avLst/>
          </a:prstGeom>
        </p:spPr>
        <p:txBody>
          <a:bodyPr anchor="b"/>
          <a:p>
            <a:pPr algn="r">
              <a:lnSpc>
                <a:spcPct val="100000"/>
              </a:lnSpc>
            </a:pPr>
            <a:fld id="{6E218820-017B-4DC9-8850-01B9B99D0032}" type="slidenum">
              <a:rPr lang="en-US" sz="1200">
                <a:solidFill>
                  <a:srgbClr val="000000"/>
                </a:solidFill>
                <a:latin typeface="+mn-lt"/>
                <a:ea typeface="+mn-ea"/>
              </a:rPr>
              <a:t>&lt;number&gt;</a:t>
            </a:fld>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6" name="PlaceHolder 1"/>
          <p:cNvSpPr>
            <a:spLocks noGrp="1"/>
          </p:cNvSpPr>
          <p:nvPr>
            <p:ph type="body"/>
          </p:nvPr>
        </p:nvSpPr>
        <p:spPr>
          <a:xfrm>
            <a:off x="685800" y="4343400"/>
            <a:ext cx="5486040" cy="4114440"/>
          </a:xfrm>
          <a:prstGeom prst="rect">
            <a:avLst/>
          </a:prstGeom>
        </p:spPr>
        <p:txBody>
          <a:bodyPr/>
          <a:p>
            <a:endParaRPr/>
          </a:p>
        </p:txBody>
      </p:sp>
      <p:sp>
        <p:nvSpPr>
          <p:cNvPr id="507" name="TextShape 2"/>
          <p:cNvSpPr txBox="1"/>
          <p:nvPr/>
        </p:nvSpPr>
        <p:spPr>
          <a:xfrm>
            <a:off x="3884760" y="8685360"/>
            <a:ext cx="2971440" cy="456840"/>
          </a:xfrm>
          <a:prstGeom prst="rect">
            <a:avLst/>
          </a:prstGeom>
        </p:spPr>
        <p:txBody>
          <a:bodyPr anchor="b"/>
          <a:p>
            <a:pPr algn="r">
              <a:lnSpc>
                <a:spcPct val="100000"/>
              </a:lnSpc>
            </a:pPr>
            <a:fld id="{5E81D537-E1C7-44B4-B2F1-C8E2D7BC6B85}" type="slidenum">
              <a:rPr lang="en-US" sz="1200">
                <a:solidFill>
                  <a:srgbClr val="000000"/>
                </a:solidFill>
                <a:latin typeface="+mn-lt"/>
                <a:ea typeface="+mn-ea"/>
              </a:rPr>
              <a:t>&lt;number&gt;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8" name="PlaceHolder 1"/>
          <p:cNvSpPr>
            <a:spLocks noGrp="1"/>
          </p:cNvSpPr>
          <p:nvPr>
            <p:ph type="body"/>
          </p:nvPr>
        </p:nvSpPr>
        <p:spPr>
          <a:xfrm>
            <a:off x="685800" y="4343400"/>
            <a:ext cx="5486040" cy="4114440"/>
          </a:xfrm>
          <a:prstGeom prst="rect">
            <a:avLst/>
          </a:prstGeom>
        </p:spPr>
        <p:txBody>
          <a:bodyPr/>
          <a:p>
            <a:r>
              <a:rPr lang="en-US"/>
              <a:t>http://www.experto.de/smartphone-wird-urlaubskamera-so-gelingen-ihre-besten-schnappschuesse-1280px-854px0.jpg</a:t>
            </a:r>
            <a:endParaRPr/>
          </a:p>
        </p:txBody>
      </p:sp>
      <p:sp>
        <p:nvSpPr>
          <p:cNvPr id="449" name="TextShape 2"/>
          <p:cNvSpPr txBox="1"/>
          <p:nvPr/>
        </p:nvSpPr>
        <p:spPr>
          <a:xfrm>
            <a:off x="3884760" y="8685360"/>
            <a:ext cx="2971440" cy="456840"/>
          </a:xfrm>
          <a:prstGeom prst="rect">
            <a:avLst/>
          </a:prstGeom>
        </p:spPr>
        <p:txBody>
          <a:bodyPr anchor="b"/>
          <a:p>
            <a:pPr algn="r">
              <a:lnSpc>
                <a:spcPct val="100000"/>
              </a:lnSpc>
            </a:pPr>
            <a:fld id="{DEE8BD37-9657-4E3C-996D-DF72E713F2BE}" type="slidenum">
              <a:rPr lang="en-US" sz="1200">
                <a:solidFill>
                  <a:srgbClr val="000000"/>
                </a:solidFill>
                <a:latin typeface="+mn-lt"/>
                <a:ea typeface="+mn-ea"/>
              </a:rPr>
              <a:t>&lt;number&gt;</a:t>
            </a:fld>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8" name="PlaceHolder 1"/>
          <p:cNvSpPr>
            <a:spLocks noGrp="1"/>
          </p:cNvSpPr>
          <p:nvPr>
            <p:ph type="body"/>
          </p:nvPr>
        </p:nvSpPr>
        <p:spPr>
          <a:xfrm>
            <a:off x="685800" y="4343400"/>
            <a:ext cx="5486040" cy="4114440"/>
          </a:xfrm>
          <a:prstGeom prst="rect">
            <a:avLst/>
          </a:prstGeom>
        </p:spPr>
        <p:txBody>
          <a:bodyPr/>
          <a:p>
            <a:endParaRPr/>
          </a:p>
        </p:txBody>
      </p:sp>
      <p:sp>
        <p:nvSpPr>
          <p:cNvPr id="509" name="TextShape 2"/>
          <p:cNvSpPr txBox="1"/>
          <p:nvPr/>
        </p:nvSpPr>
        <p:spPr>
          <a:xfrm>
            <a:off x="3884760" y="8685360"/>
            <a:ext cx="2971440" cy="456840"/>
          </a:xfrm>
          <a:prstGeom prst="rect">
            <a:avLst/>
          </a:prstGeom>
        </p:spPr>
        <p:txBody>
          <a:bodyPr anchor="b"/>
          <a:p>
            <a:pPr algn="r">
              <a:lnSpc>
                <a:spcPct val="100000"/>
              </a:lnSpc>
            </a:pPr>
            <a:fld id="{BAEA8E99-AA80-4F3B-9572-A7C0B1C48F09}" type="slidenum">
              <a:rPr lang="en-US" sz="1200">
                <a:solidFill>
                  <a:srgbClr val="000000"/>
                </a:solidFill>
                <a:latin typeface="+mn-lt"/>
                <a:ea typeface="+mn-ea"/>
              </a:rPr>
              <a:t>&lt;number&gt;</a:t>
            </a:fld>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0" name="PlaceHolder 1"/>
          <p:cNvSpPr>
            <a:spLocks noGrp="1"/>
          </p:cNvSpPr>
          <p:nvPr>
            <p:ph type="body"/>
          </p:nvPr>
        </p:nvSpPr>
        <p:spPr>
          <a:xfrm>
            <a:off x="685800" y="4343400"/>
            <a:ext cx="5486040" cy="4114440"/>
          </a:xfrm>
          <a:prstGeom prst="rect">
            <a:avLst/>
          </a:prstGeom>
        </p:spPr>
        <p:txBody>
          <a:bodyPr/>
          <a:p>
            <a:endParaRPr/>
          </a:p>
        </p:txBody>
      </p:sp>
      <p:sp>
        <p:nvSpPr>
          <p:cNvPr id="511" name="TextShape 2"/>
          <p:cNvSpPr txBox="1"/>
          <p:nvPr/>
        </p:nvSpPr>
        <p:spPr>
          <a:xfrm>
            <a:off x="3884760" y="8685360"/>
            <a:ext cx="2971440" cy="456840"/>
          </a:xfrm>
          <a:prstGeom prst="rect">
            <a:avLst/>
          </a:prstGeom>
        </p:spPr>
        <p:txBody>
          <a:bodyPr anchor="b"/>
          <a:p>
            <a:pPr algn="r">
              <a:lnSpc>
                <a:spcPct val="100000"/>
              </a:lnSpc>
            </a:pPr>
            <a:fld id="{C835F73A-E1CD-45BD-8CCC-DF7E54DB398F}" type="slidenum">
              <a:rPr lang="en-US" sz="1200">
                <a:solidFill>
                  <a:srgbClr val="000000"/>
                </a:solidFill>
                <a:latin typeface="+mn-lt"/>
                <a:ea typeface="+mn-ea"/>
              </a:rPr>
              <a:t>&lt;number&gt;</a:t>
            </a:fld>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2" name="PlaceHolder 1"/>
          <p:cNvSpPr>
            <a:spLocks noGrp="1"/>
          </p:cNvSpPr>
          <p:nvPr>
            <p:ph type="body"/>
          </p:nvPr>
        </p:nvSpPr>
        <p:spPr>
          <a:xfrm>
            <a:off x="685800" y="4343400"/>
            <a:ext cx="5486040" cy="4114440"/>
          </a:xfrm>
          <a:prstGeom prst="rect">
            <a:avLst/>
          </a:prstGeom>
        </p:spPr>
        <p:txBody>
          <a:bodyPr/>
          <a:p>
            <a:endParaRPr/>
          </a:p>
        </p:txBody>
      </p:sp>
      <p:sp>
        <p:nvSpPr>
          <p:cNvPr id="513" name="TextShape 2"/>
          <p:cNvSpPr txBox="1"/>
          <p:nvPr/>
        </p:nvSpPr>
        <p:spPr>
          <a:xfrm>
            <a:off x="3884760" y="8685360"/>
            <a:ext cx="2971440" cy="456840"/>
          </a:xfrm>
          <a:prstGeom prst="rect">
            <a:avLst/>
          </a:prstGeom>
        </p:spPr>
        <p:txBody>
          <a:bodyPr anchor="b"/>
          <a:p>
            <a:pPr algn="r">
              <a:lnSpc>
                <a:spcPct val="100000"/>
              </a:lnSpc>
            </a:pPr>
            <a:fld id="{E538DC77-95F2-4B00-95C0-79799B18D2D8}" type="slidenum">
              <a:rPr lang="en-US" sz="1200">
                <a:solidFill>
                  <a:srgbClr val="000000"/>
                </a:solidFill>
                <a:latin typeface="+mn-lt"/>
                <a:ea typeface="+mn-ea"/>
              </a:rPr>
              <a:t>&lt;number&gt;</a:t>
            </a:fld>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4" name="PlaceHolder 1"/>
          <p:cNvSpPr>
            <a:spLocks noGrp="1"/>
          </p:cNvSpPr>
          <p:nvPr>
            <p:ph type="body"/>
          </p:nvPr>
        </p:nvSpPr>
        <p:spPr>
          <a:xfrm>
            <a:off x="685800" y="4343400"/>
            <a:ext cx="5486040" cy="4114440"/>
          </a:xfrm>
          <a:prstGeom prst="rect">
            <a:avLst/>
          </a:prstGeom>
        </p:spPr>
        <p:txBody>
          <a:bodyPr/>
          <a:p>
            <a:endParaRPr/>
          </a:p>
        </p:txBody>
      </p:sp>
      <p:sp>
        <p:nvSpPr>
          <p:cNvPr id="515" name="TextShape 2"/>
          <p:cNvSpPr txBox="1"/>
          <p:nvPr/>
        </p:nvSpPr>
        <p:spPr>
          <a:xfrm>
            <a:off x="3884760" y="8685360"/>
            <a:ext cx="2971440" cy="456840"/>
          </a:xfrm>
          <a:prstGeom prst="rect">
            <a:avLst/>
          </a:prstGeom>
        </p:spPr>
        <p:txBody>
          <a:bodyPr anchor="b"/>
          <a:p>
            <a:pPr algn="r">
              <a:lnSpc>
                <a:spcPct val="100000"/>
              </a:lnSpc>
            </a:pPr>
            <a:fld id="{37A0B08E-E05F-4B38-8B64-5F022E47FA59}" type="slidenum">
              <a:rPr lang="en-US" sz="1200">
                <a:solidFill>
                  <a:srgbClr val="000000"/>
                </a:solidFill>
                <a:latin typeface="+mn-lt"/>
                <a:ea typeface="+mn-ea"/>
              </a:rPr>
              <a:t>&lt;number&gt;</a:t>
            </a:fld>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6" name="PlaceHolder 1"/>
          <p:cNvSpPr>
            <a:spLocks noGrp="1"/>
          </p:cNvSpPr>
          <p:nvPr>
            <p:ph type="body"/>
          </p:nvPr>
        </p:nvSpPr>
        <p:spPr>
          <a:xfrm>
            <a:off x="685800" y="4343400"/>
            <a:ext cx="5486040" cy="4114440"/>
          </a:xfrm>
          <a:prstGeom prst="rect">
            <a:avLst/>
          </a:prstGeom>
        </p:spPr>
        <p:txBody>
          <a:bodyPr/>
          <a:p>
            <a:endParaRPr/>
          </a:p>
        </p:txBody>
      </p:sp>
      <p:sp>
        <p:nvSpPr>
          <p:cNvPr id="517" name="TextShape 2"/>
          <p:cNvSpPr txBox="1"/>
          <p:nvPr/>
        </p:nvSpPr>
        <p:spPr>
          <a:xfrm>
            <a:off x="3884760" y="8685360"/>
            <a:ext cx="2971440" cy="456840"/>
          </a:xfrm>
          <a:prstGeom prst="rect">
            <a:avLst/>
          </a:prstGeom>
        </p:spPr>
        <p:txBody>
          <a:bodyPr anchor="b"/>
          <a:p>
            <a:pPr algn="r">
              <a:lnSpc>
                <a:spcPct val="100000"/>
              </a:lnSpc>
            </a:pPr>
            <a:fld id="{8C8B42E2-8EE9-44BA-AC33-189EBDDE5DE9}" type="slidenum">
              <a:rPr lang="en-US" sz="1200">
                <a:solidFill>
                  <a:srgbClr val="000000"/>
                </a:solidFill>
                <a:latin typeface="+mn-lt"/>
                <a:ea typeface="+mn-ea"/>
              </a:rPr>
              <a:t>&lt;number&gt;</a:t>
            </a:fld>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8" name="PlaceHolder 1"/>
          <p:cNvSpPr>
            <a:spLocks noGrp="1"/>
          </p:cNvSpPr>
          <p:nvPr>
            <p:ph type="body"/>
          </p:nvPr>
        </p:nvSpPr>
        <p:spPr>
          <a:xfrm>
            <a:off x="685800" y="4343400"/>
            <a:ext cx="5486040" cy="4114440"/>
          </a:xfrm>
          <a:prstGeom prst="rect">
            <a:avLst/>
          </a:prstGeom>
        </p:spPr>
        <p:txBody>
          <a:bodyPr/>
          <a:p>
            <a:endParaRPr/>
          </a:p>
        </p:txBody>
      </p:sp>
      <p:sp>
        <p:nvSpPr>
          <p:cNvPr id="519" name="TextShape 2"/>
          <p:cNvSpPr txBox="1"/>
          <p:nvPr/>
        </p:nvSpPr>
        <p:spPr>
          <a:xfrm>
            <a:off x="3884760" y="8685360"/>
            <a:ext cx="2971440" cy="456840"/>
          </a:xfrm>
          <a:prstGeom prst="rect">
            <a:avLst/>
          </a:prstGeom>
        </p:spPr>
        <p:txBody>
          <a:bodyPr anchor="b"/>
          <a:p>
            <a:pPr algn="r">
              <a:lnSpc>
                <a:spcPct val="100000"/>
              </a:lnSpc>
            </a:pPr>
            <a:fld id="{C80F8C19-5EF5-406D-A5C7-87D218812ACA}" type="slidenum">
              <a:rPr lang="en-US" sz="1200">
                <a:solidFill>
                  <a:srgbClr val="000000"/>
                </a:solidFill>
                <a:latin typeface="+mn-lt"/>
                <a:ea typeface="+mn-ea"/>
              </a:rPr>
              <a:t>&lt;number&gt;</a:t>
            </a:fld>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PlaceHolder 1"/>
          <p:cNvSpPr>
            <a:spLocks noGrp="1"/>
          </p:cNvSpPr>
          <p:nvPr>
            <p:ph type="body"/>
          </p:nvPr>
        </p:nvSpPr>
        <p:spPr>
          <a:xfrm>
            <a:off x="685800" y="4343400"/>
            <a:ext cx="5486040" cy="4114440"/>
          </a:xfrm>
          <a:prstGeom prst="rect">
            <a:avLst/>
          </a:prstGeom>
        </p:spPr>
        <p:txBody>
          <a:bodyPr/>
          <a:p>
            <a:endParaRPr/>
          </a:p>
        </p:txBody>
      </p:sp>
      <p:sp>
        <p:nvSpPr>
          <p:cNvPr id="521" name="TextShape 2"/>
          <p:cNvSpPr txBox="1"/>
          <p:nvPr/>
        </p:nvSpPr>
        <p:spPr>
          <a:xfrm>
            <a:off x="3884760" y="8685360"/>
            <a:ext cx="2971440" cy="456840"/>
          </a:xfrm>
          <a:prstGeom prst="rect">
            <a:avLst/>
          </a:prstGeom>
        </p:spPr>
        <p:txBody>
          <a:bodyPr anchor="b"/>
          <a:p>
            <a:pPr algn="r">
              <a:lnSpc>
                <a:spcPct val="100000"/>
              </a:lnSpc>
            </a:pPr>
            <a:fld id="{AF64759D-866E-4B1E-851D-8EFDEE0219A2}" type="slidenum">
              <a:rPr lang="en-US" sz="1200">
                <a:solidFill>
                  <a:srgbClr val="000000"/>
                </a:solidFill>
                <a:latin typeface="+mn-lt"/>
                <a:ea typeface="+mn-ea"/>
              </a:rPr>
              <a:t>&lt;number&gt;</a:t>
            </a:fld>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PlaceHolder 1"/>
          <p:cNvSpPr>
            <a:spLocks noGrp="1"/>
          </p:cNvSpPr>
          <p:nvPr>
            <p:ph type="body"/>
          </p:nvPr>
        </p:nvSpPr>
        <p:spPr>
          <a:xfrm>
            <a:off x="685800" y="4343400"/>
            <a:ext cx="5486040" cy="4114440"/>
          </a:xfrm>
          <a:prstGeom prst="rect">
            <a:avLst/>
          </a:prstGeom>
        </p:spPr>
        <p:txBody>
          <a:bodyPr/>
          <a:p>
            <a:endParaRPr/>
          </a:p>
        </p:txBody>
      </p:sp>
      <p:sp>
        <p:nvSpPr>
          <p:cNvPr id="523" name="TextShape 2"/>
          <p:cNvSpPr txBox="1"/>
          <p:nvPr/>
        </p:nvSpPr>
        <p:spPr>
          <a:xfrm>
            <a:off x="3884760" y="8685360"/>
            <a:ext cx="2971440" cy="456840"/>
          </a:xfrm>
          <a:prstGeom prst="rect">
            <a:avLst/>
          </a:prstGeom>
        </p:spPr>
        <p:txBody>
          <a:bodyPr anchor="b"/>
          <a:p>
            <a:pPr algn="r">
              <a:lnSpc>
                <a:spcPct val="100000"/>
              </a:lnSpc>
            </a:pPr>
            <a:fld id="{4692E16A-9C88-44C6-B2B4-90D6F8E6B1F0}" type="slidenum">
              <a:rPr lang="en-US" sz="1200">
                <a:solidFill>
                  <a:srgbClr val="000000"/>
                </a:solidFill>
                <a:latin typeface="+mn-lt"/>
                <a:ea typeface="+mn-ea"/>
              </a:rPr>
              <a:t>&lt;number&gt;</a:t>
            </a:fld>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6040" cy="4114440"/>
          </a:xfrm>
          <a:prstGeom prst="rect">
            <a:avLst/>
          </a:prstGeom>
        </p:spPr>
        <p:txBody>
          <a:bodyPr/>
          <a:p>
            <a:endParaRPr/>
          </a:p>
        </p:txBody>
      </p:sp>
      <p:sp>
        <p:nvSpPr>
          <p:cNvPr id="525" name="TextShape 2"/>
          <p:cNvSpPr txBox="1"/>
          <p:nvPr/>
        </p:nvSpPr>
        <p:spPr>
          <a:xfrm>
            <a:off x="3884760" y="8685360"/>
            <a:ext cx="2971440" cy="456840"/>
          </a:xfrm>
          <a:prstGeom prst="rect">
            <a:avLst/>
          </a:prstGeom>
        </p:spPr>
        <p:txBody>
          <a:bodyPr anchor="b"/>
          <a:p>
            <a:pPr algn="r">
              <a:lnSpc>
                <a:spcPct val="100000"/>
              </a:lnSpc>
            </a:pPr>
            <a:fld id="{1CFE6CEA-E787-435E-B558-B2D15E3367CF}" type="slidenum">
              <a:rPr lang="en-US" sz="1200">
                <a:solidFill>
                  <a:srgbClr val="000000"/>
                </a:solidFill>
                <a:latin typeface="+mn-lt"/>
                <a:ea typeface="+mn-ea"/>
              </a:rPr>
              <a:t>&lt;number&gt;</a:t>
            </a:fld>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6" name="PlaceHolder 1"/>
          <p:cNvSpPr>
            <a:spLocks noGrp="1"/>
          </p:cNvSpPr>
          <p:nvPr>
            <p:ph type="body"/>
          </p:nvPr>
        </p:nvSpPr>
        <p:spPr>
          <a:xfrm>
            <a:off x="685800" y="4343400"/>
            <a:ext cx="5486040" cy="4114440"/>
          </a:xfrm>
          <a:prstGeom prst="rect">
            <a:avLst/>
          </a:prstGeom>
        </p:spPr>
        <p:txBody>
          <a:bodyPr/>
          <a:p>
            <a:endParaRPr/>
          </a:p>
        </p:txBody>
      </p:sp>
      <p:sp>
        <p:nvSpPr>
          <p:cNvPr id="527" name="TextShape 2"/>
          <p:cNvSpPr txBox="1"/>
          <p:nvPr/>
        </p:nvSpPr>
        <p:spPr>
          <a:xfrm>
            <a:off x="3884760" y="8685360"/>
            <a:ext cx="2971440" cy="456840"/>
          </a:xfrm>
          <a:prstGeom prst="rect">
            <a:avLst/>
          </a:prstGeom>
        </p:spPr>
        <p:txBody>
          <a:bodyPr anchor="b"/>
          <a:p>
            <a:pPr algn="r">
              <a:lnSpc>
                <a:spcPct val="100000"/>
              </a:lnSpc>
            </a:pPr>
            <a:fld id="{D2E77789-267D-45AA-93B2-EDD9E4FD4BFD}" type="slidenum">
              <a:rPr lang="en-US" sz="1200">
                <a:solidFill>
                  <a:srgbClr val="000000"/>
                </a:solidFill>
                <a:latin typeface="+mn-lt"/>
                <a:ea typeface="+mn-ea"/>
              </a:rPr>
              <a:t>&lt;number&gt;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0" name="PlaceHolder 1"/>
          <p:cNvSpPr>
            <a:spLocks noGrp="1"/>
          </p:cNvSpPr>
          <p:nvPr>
            <p:ph type="body"/>
          </p:nvPr>
        </p:nvSpPr>
        <p:spPr>
          <a:xfrm>
            <a:off x="685800" y="4343400"/>
            <a:ext cx="5486040" cy="4114440"/>
          </a:xfrm>
          <a:prstGeom prst="rect">
            <a:avLst/>
          </a:prstGeom>
        </p:spPr>
        <p:txBody>
          <a:bodyPr/>
          <a:p>
            <a:r>
              <a:rPr lang="en-US"/>
              <a:t>http://upload.wikimedia.org/wikipedia/commons/6/69/Dollyscotland.JPG</a:t>
            </a:r>
            <a:endParaRPr/>
          </a:p>
        </p:txBody>
      </p:sp>
      <p:sp>
        <p:nvSpPr>
          <p:cNvPr id="451" name="TextShape 2"/>
          <p:cNvSpPr txBox="1"/>
          <p:nvPr/>
        </p:nvSpPr>
        <p:spPr>
          <a:xfrm>
            <a:off x="3884760" y="8685360"/>
            <a:ext cx="2971440" cy="456840"/>
          </a:xfrm>
          <a:prstGeom prst="rect">
            <a:avLst/>
          </a:prstGeom>
        </p:spPr>
        <p:txBody>
          <a:bodyPr anchor="b"/>
          <a:p>
            <a:pPr algn="r">
              <a:lnSpc>
                <a:spcPct val="100000"/>
              </a:lnSpc>
            </a:pPr>
            <a:fld id="{4DFC0F38-D51F-4D2C-AFEF-94CC46ED26C1}" type="slidenum">
              <a:rPr lang="en-US" sz="1200">
                <a:solidFill>
                  <a:srgbClr val="000000"/>
                </a:solidFill>
                <a:latin typeface="+mn-lt"/>
                <a:ea typeface="+mn-ea"/>
              </a:rPr>
              <a:t>&lt;number&gt;</a:t>
            </a:fld>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8" name="PlaceHolder 1"/>
          <p:cNvSpPr>
            <a:spLocks noGrp="1"/>
          </p:cNvSpPr>
          <p:nvPr>
            <p:ph type="body"/>
          </p:nvPr>
        </p:nvSpPr>
        <p:spPr>
          <a:xfrm>
            <a:off x="685800" y="4343400"/>
            <a:ext cx="5486040" cy="4114440"/>
          </a:xfrm>
          <a:prstGeom prst="rect">
            <a:avLst/>
          </a:prstGeom>
        </p:spPr>
        <p:txBody>
          <a:bodyPr/>
          <a:p>
            <a:endParaRPr/>
          </a:p>
        </p:txBody>
      </p:sp>
      <p:sp>
        <p:nvSpPr>
          <p:cNvPr id="529" name="TextShape 2"/>
          <p:cNvSpPr txBox="1"/>
          <p:nvPr/>
        </p:nvSpPr>
        <p:spPr>
          <a:xfrm>
            <a:off x="3884760" y="8685360"/>
            <a:ext cx="2971440" cy="456840"/>
          </a:xfrm>
          <a:prstGeom prst="rect">
            <a:avLst/>
          </a:prstGeom>
        </p:spPr>
        <p:txBody>
          <a:bodyPr anchor="b"/>
          <a:p>
            <a:pPr algn="r">
              <a:lnSpc>
                <a:spcPct val="100000"/>
              </a:lnSpc>
            </a:pPr>
            <a:fld id="{FC31A271-856B-4F02-AFD9-E1272429CC8F}" type="slidenum">
              <a:rPr lang="en-US" sz="1200">
                <a:solidFill>
                  <a:srgbClr val="000000"/>
                </a:solidFill>
                <a:latin typeface="+mn-lt"/>
                <a:ea typeface="+mn-ea"/>
              </a:rPr>
              <a:t>&lt;number&gt;</a:t>
            </a:fld>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0" name="PlaceHolder 1"/>
          <p:cNvSpPr>
            <a:spLocks noGrp="1"/>
          </p:cNvSpPr>
          <p:nvPr>
            <p:ph type="body"/>
          </p:nvPr>
        </p:nvSpPr>
        <p:spPr>
          <a:xfrm>
            <a:off x="685800" y="4343400"/>
            <a:ext cx="5486040" cy="4114440"/>
          </a:xfrm>
          <a:prstGeom prst="rect">
            <a:avLst/>
          </a:prstGeom>
        </p:spPr>
        <p:txBody>
          <a:bodyPr/>
          <a:p>
            <a:endParaRPr/>
          </a:p>
        </p:txBody>
      </p:sp>
      <p:sp>
        <p:nvSpPr>
          <p:cNvPr id="531" name="TextShape 2"/>
          <p:cNvSpPr txBox="1"/>
          <p:nvPr/>
        </p:nvSpPr>
        <p:spPr>
          <a:xfrm>
            <a:off x="3884760" y="8685360"/>
            <a:ext cx="2971440" cy="456840"/>
          </a:xfrm>
          <a:prstGeom prst="rect">
            <a:avLst/>
          </a:prstGeom>
        </p:spPr>
        <p:txBody>
          <a:bodyPr anchor="b"/>
          <a:p>
            <a:pPr algn="r">
              <a:lnSpc>
                <a:spcPct val="100000"/>
              </a:lnSpc>
            </a:pPr>
            <a:fld id="{98E88F89-012F-4BE3-8BC0-7FFBD74FD604}" type="slidenum">
              <a:rPr lang="en-US" sz="1200">
                <a:solidFill>
                  <a:srgbClr val="000000"/>
                </a:solidFill>
                <a:latin typeface="+mn-lt"/>
                <a:ea typeface="+mn-ea"/>
              </a:rPr>
              <a:t>&lt;number&gt;</a:t>
            </a:fld>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PlaceHolder 1"/>
          <p:cNvSpPr>
            <a:spLocks noGrp="1"/>
          </p:cNvSpPr>
          <p:nvPr>
            <p:ph type="body"/>
          </p:nvPr>
        </p:nvSpPr>
        <p:spPr>
          <a:xfrm>
            <a:off x="685800" y="4343400"/>
            <a:ext cx="5486040" cy="4114440"/>
          </a:xfrm>
          <a:prstGeom prst="rect">
            <a:avLst/>
          </a:prstGeom>
        </p:spPr>
        <p:txBody>
          <a:bodyPr/>
          <a:p>
            <a:endParaRPr/>
          </a:p>
        </p:txBody>
      </p:sp>
      <p:sp>
        <p:nvSpPr>
          <p:cNvPr id="533" name="TextShape 2"/>
          <p:cNvSpPr txBox="1"/>
          <p:nvPr/>
        </p:nvSpPr>
        <p:spPr>
          <a:xfrm>
            <a:off x="3884760" y="8685360"/>
            <a:ext cx="2971440" cy="456840"/>
          </a:xfrm>
          <a:prstGeom prst="rect">
            <a:avLst/>
          </a:prstGeom>
        </p:spPr>
        <p:txBody>
          <a:bodyPr anchor="b"/>
          <a:p>
            <a:pPr algn="r">
              <a:lnSpc>
                <a:spcPct val="100000"/>
              </a:lnSpc>
            </a:pPr>
            <a:fld id="{D3786A27-5C5B-4132-9572-7C3F108C8D6F}" type="slidenum">
              <a:rPr lang="en-US" sz="1200">
                <a:solidFill>
                  <a:srgbClr val="000000"/>
                </a:solidFill>
                <a:latin typeface="+mn-lt"/>
                <a:ea typeface="+mn-ea"/>
              </a:rPr>
              <a:t>&lt;number&gt;</a:t>
            </a:fld>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PlaceHolder 1"/>
          <p:cNvSpPr>
            <a:spLocks noGrp="1"/>
          </p:cNvSpPr>
          <p:nvPr>
            <p:ph type="body"/>
          </p:nvPr>
        </p:nvSpPr>
        <p:spPr>
          <a:xfrm>
            <a:off x="685800" y="4343400"/>
            <a:ext cx="5486040" cy="4114440"/>
          </a:xfrm>
          <a:prstGeom prst="rect">
            <a:avLst/>
          </a:prstGeom>
        </p:spPr>
        <p:txBody>
          <a:bodyPr/>
          <a:p>
            <a:endParaRPr/>
          </a:p>
        </p:txBody>
      </p:sp>
      <p:sp>
        <p:nvSpPr>
          <p:cNvPr id="535" name="TextShape 2"/>
          <p:cNvSpPr txBox="1"/>
          <p:nvPr/>
        </p:nvSpPr>
        <p:spPr>
          <a:xfrm>
            <a:off x="3884760" y="8685360"/>
            <a:ext cx="2971440" cy="456840"/>
          </a:xfrm>
          <a:prstGeom prst="rect">
            <a:avLst/>
          </a:prstGeom>
        </p:spPr>
        <p:txBody>
          <a:bodyPr anchor="b"/>
          <a:p>
            <a:pPr algn="r">
              <a:lnSpc>
                <a:spcPct val="100000"/>
              </a:lnSpc>
            </a:pPr>
            <a:fld id="{D668504F-E5F8-4E50-84E8-7CC0DC7BAE7A}" type="slidenum">
              <a:rPr lang="en-US" sz="1200">
                <a:solidFill>
                  <a:srgbClr val="000000"/>
                </a:solidFill>
                <a:latin typeface="+mn-lt"/>
                <a:ea typeface="+mn-ea"/>
              </a:rPr>
              <a:t>&lt;number&gt;</a:t>
            </a:fld>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6"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37" name="TextShape 2"/>
          <p:cNvSpPr txBox="1"/>
          <p:nvPr/>
        </p:nvSpPr>
        <p:spPr>
          <a:xfrm>
            <a:off x="3884760" y="8685360"/>
            <a:ext cx="2971440" cy="456840"/>
          </a:xfrm>
          <a:prstGeom prst="rect">
            <a:avLst/>
          </a:prstGeom>
        </p:spPr>
        <p:txBody>
          <a:bodyPr anchor="b"/>
          <a:p>
            <a:pPr algn="r">
              <a:lnSpc>
                <a:spcPct val="100000"/>
              </a:lnSpc>
            </a:pPr>
            <a:fld id="{EC48060A-B5B8-469A-BAB2-DAACEB501930}" type="slidenum">
              <a:rPr lang="en-US" sz="1200">
                <a:solidFill>
                  <a:srgbClr val="000000"/>
                </a:solidFill>
                <a:latin typeface="+mn-lt"/>
                <a:ea typeface="+mn-ea"/>
              </a:rPr>
              <a:t>&lt;number&gt;</a:t>
            </a:fld>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8"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39" name="TextShape 2"/>
          <p:cNvSpPr txBox="1"/>
          <p:nvPr/>
        </p:nvSpPr>
        <p:spPr>
          <a:xfrm>
            <a:off x="3884760" y="8685360"/>
            <a:ext cx="2971440" cy="456840"/>
          </a:xfrm>
          <a:prstGeom prst="rect">
            <a:avLst/>
          </a:prstGeom>
        </p:spPr>
        <p:txBody>
          <a:bodyPr anchor="b"/>
          <a:p>
            <a:pPr algn="r">
              <a:lnSpc>
                <a:spcPct val="100000"/>
              </a:lnSpc>
            </a:pPr>
            <a:fld id="{4E2F0E08-F46B-4A85-B0B1-8F07CB498FF0}" type="slidenum">
              <a:rPr lang="en-US" sz="1200">
                <a:solidFill>
                  <a:srgbClr val="000000"/>
                </a:solidFill>
                <a:latin typeface="+mn-lt"/>
                <a:ea typeface="+mn-ea"/>
              </a:rPr>
              <a:t>&lt;number&gt;</a:t>
            </a:fld>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41" name="TextShape 2"/>
          <p:cNvSpPr txBox="1"/>
          <p:nvPr/>
        </p:nvSpPr>
        <p:spPr>
          <a:xfrm>
            <a:off x="3884760" y="8685360"/>
            <a:ext cx="2971440" cy="456840"/>
          </a:xfrm>
          <a:prstGeom prst="rect">
            <a:avLst/>
          </a:prstGeom>
        </p:spPr>
        <p:txBody>
          <a:bodyPr anchor="b"/>
          <a:p>
            <a:pPr algn="r">
              <a:lnSpc>
                <a:spcPct val="100000"/>
              </a:lnSpc>
            </a:pPr>
            <a:fld id="{A66FC143-A4DF-4849-A23B-79D4F06C967E}" type="slidenum">
              <a:rPr lang="en-US" sz="1200">
                <a:solidFill>
                  <a:srgbClr val="000000"/>
                </a:solidFill>
                <a:latin typeface="+mn-lt"/>
                <a:ea typeface="+mn-ea"/>
              </a:rPr>
              <a:t>&lt;number&gt;</a:t>
            </a:fld>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43" name="TextShape 2"/>
          <p:cNvSpPr txBox="1"/>
          <p:nvPr/>
        </p:nvSpPr>
        <p:spPr>
          <a:xfrm>
            <a:off x="3884760" y="8685360"/>
            <a:ext cx="2971440" cy="456840"/>
          </a:xfrm>
          <a:prstGeom prst="rect">
            <a:avLst/>
          </a:prstGeom>
        </p:spPr>
        <p:txBody>
          <a:bodyPr anchor="b"/>
          <a:p>
            <a:pPr algn="r">
              <a:lnSpc>
                <a:spcPct val="100000"/>
              </a:lnSpc>
            </a:pPr>
            <a:fld id="{7E3F467B-A549-4B5C-A292-59E316189F58}" type="slidenum">
              <a:rPr lang="en-US" sz="1200">
                <a:solidFill>
                  <a:srgbClr val="000000"/>
                </a:solidFill>
                <a:latin typeface="+mn-lt"/>
                <a:ea typeface="+mn-ea"/>
              </a:rPr>
              <a:t>&lt;number&gt;</a:t>
            </a:fld>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4"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45" name="TextShape 2"/>
          <p:cNvSpPr txBox="1"/>
          <p:nvPr/>
        </p:nvSpPr>
        <p:spPr>
          <a:xfrm>
            <a:off x="3884760" y="8685360"/>
            <a:ext cx="2971440" cy="456840"/>
          </a:xfrm>
          <a:prstGeom prst="rect">
            <a:avLst/>
          </a:prstGeom>
        </p:spPr>
        <p:txBody>
          <a:bodyPr anchor="b"/>
          <a:p>
            <a:pPr algn="r">
              <a:lnSpc>
                <a:spcPct val="100000"/>
              </a:lnSpc>
            </a:pPr>
            <a:fld id="{A7AA18E1-3142-420F-92B6-060E15237C50}" type="slidenum">
              <a:rPr lang="en-US" sz="1200">
                <a:solidFill>
                  <a:srgbClr val="000000"/>
                </a:solidFill>
                <a:latin typeface="+mn-lt"/>
                <a:ea typeface="+mn-ea"/>
              </a:rPr>
              <a:t>&lt;number&gt;</a:t>
            </a:fld>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47" name="TextShape 2"/>
          <p:cNvSpPr txBox="1"/>
          <p:nvPr/>
        </p:nvSpPr>
        <p:spPr>
          <a:xfrm>
            <a:off x="3884760" y="8685360"/>
            <a:ext cx="2971440" cy="456840"/>
          </a:xfrm>
          <a:prstGeom prst="rect">
            <a:avLst/>
          </a:prstGeom>
        </p:spPr>
        <p:txBody>
          <a:bodyPr anchor="b"/>
          <a:p>
            <a:pPr algn="r">
              <a:lnSpc>
                <a:spcPct val="100000"/>
              </a:lnSpc>
            </a:pPr>
            <a:fld id="{5021E3B2-C8FB-4EF4-9CCF-05EB8F7CFFCA}" type="slidenum">
              <a:rPr lang="en-US" sz="1200">
                <a:solidFill>
                  <a:srgbClr val="000000"/>
                </a:solidFill>
                <a:latin typeface="+mn-lt"/>
                <a:ea typeface="+mn-ea"/>
              </a:rPr>
              <a:t>&lt;number&gt;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PlaceHolder 1"/>
          <p:cNvSpPr>
            <a:spLocks noGrp="1"/>
          </p:cNvSpPr>
          <p:nvPr>
            <p:ph type="body"/>
          </p:nvPr>
        </p:nvSpPr>
        <p:spPr>
          <a:xfrm>
            <a:off x="685800" y="4343400"/>
            <a:ext cx="5486040" cy="4114440"/>
          </a:xfrm>
          <a:prstGeom prst="rect">
            <a:avLst/>
          </a:prstGeom>
        </p:spPr>
        <p:txBody>
          <a:bodyPr/>
          <a:p>
            <a:r>
              <a:rPr lang="en-US"/>
              <a:t>http://www.techuni.de/internet/wie-funktioniert-das-internet/</a:t>
            </a:r>
            <a:endParaRPr/>
          </a:p>
        </p:txBody>
      </p:sp>
      <p:sp>
        <p:nvSpPr>
          <p:cNvPr id="453" name="TextShape 2"/>
          <p:cNvSpPr txBox="1"/>
          <p:nvPr/>
        </p:nvSpPr>
        <p:spPr>
          <a:xfrm>
            <a:off x="3884760" y="8685360"/>
            <a:ext cx="2971440" cy="456840"/>
          </a:xfrm>
          <a:prstGeom prst="rect">
            <a:avLst/>
          </a:prstGeom>
        </p:spPr>
        <p:txBody>
          <a:bodyPr anchor="b"/>
          <a:p>
            <a:pPr algn="r">
              <a:lnSpc>
                <a:spcPct val="100000"/>
              </a:lnSpc>
            </a:pPr>
            <a:fld id="{B35BF479-9CB7-4093-9ABC-7A08EA1D2E8A}" type="slidenum">
              <a:rPr lang="en-US" sz="1200">
                <a:solidFill>
                  <a:srgbClr val="000000"/>
                </a:solidFill>
                <a:latin typeface="+mn-lt"/>
                <a:ea typeface="+mn-ea"/>
              </a:rPr>
              <a:t>&lt;number&gt;</a:t>
            </a:fld>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685800" y="4343400"/>
            <a:ext cx="5486040" cy="4114440"/>
          </a:xfrm>
          <a:prstGeom prst="rect">
            <a:avLst/>
          </a:prstGeom>
        </p:spPr>
        <p:txBody>
          <a:bodyPr/>
          <a:p>
            <a:r>
              <a:rPr lang="en-US"/>
              <a:t>Hier fehlt ein Zitat</a:t>
            </a:r>
            <a:endParaRPr/>
          </a:p>
        </p:txBody>
      </p:sp>
      <p:sp>
        <p:nvSpPr>
          <p:cNvPr id="549" name="TextShape 2"/>
          <p:cNvSpPr txBox="1"/>
          <p:nvPr/>
        </p:nvSpPr>
        <p:spPr>
          <a:xfrm>
            <a:off x="3884760" y="8685360"/>
            <a:ext cx="2971440" cy="456840"/>
          </a:xfrm>
          <a:prstGeom prst="rect">
            <a:avLst/>
          </a:prstGeom>
        </p:spPr>
        <p:txBody>
          <a:bodyPr anchor="b"/>
          <a:p>
            <a:pPr algn="r">
              <a:lnSpc>
                <a:spcPct val="100000"/>
              </a:lnSpc>
            </a:pPr>
            <a:fld id="{B001FF32-99A5-4549-91DC-98260BE50BFD}" type="slidenum">
              <a:rPr lang="en-US" sz="1200">
                <a:solidFill>
                  <a:srgbClr val="000000"/>
                </a:solidFill>
                <a:latin typeface="+mn-lt"/>
                <a:ea typeface="+mn-ea"/>
              </a:rPr>
              <a:t>&lt;number&gt;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4" name="PlaceHolder 1"/>
          <p:cNvSpPr>
            <a:spLocks noGrp="1"/>
          </p:cNvSpPr>
          <p:nvPr>
            <p:ph type="body"/>
          </p:nvPr>
        </p:nvSpPr>
        <p:spPr>
          <a:xfrm>
            <a:off x="685800" y="4343400"/>
            <a:ext cx="5486040" cy="4114440"/>
          </a:xfrm>
          <a:prstGeom prst="rect">
            <a:avLst/>
          </a:prstGeom>
        </p:spPr>
        <p:txBody>
          <a:bodyPr/>
          <a:p>
            <a:endParaRPr/>
          </a:p>
        </p:txBody>
      </p:sp>
      <p:sp>
        <p:nvSpPr>
          <p:cNvPr id="455" name="TextShape 2"/>
          <p:cNvSpPr txBox="1"/>
          <p:nvPr/>
        </p:nvSpPr>
        <p:spPr>
          <a:xfrm>
            <a:off x="3884760" y="8685360"/>
            <a:ext cx="2971440" cy="456840"/>
          </a:xfrm>
          <a:prstGeom prst="rect">
            <a:avLst/>
          </a:prstGeom>
        </p:spPr>
        <p:txBody>
          <a:bodyPr anchor="b"/>
          <a:p>
            <a:pPr algn="r">
              <a:lnSpc>
                <a:spcPct val="100000"/>
              </a:lnSpc>
            </a:pPr>
            <a:fld id="{BAB3B03B-C5D9-4E49-9930-65EC1D0CF47F}" type="slidenum">
              <a:rPr lang="en-US" sz="1200">
                <a:solidFill>
                  <a:srgbClr val="000000"/>
                </a:solidFill>
                <a:latin typeface="+mn-lt"/>
                <a:ea typeface="+mn-ea"/>
              </a:rPr>
              <a:t>&lt;number&gt;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6" name="PlaceHolder 1"/>
          <p:cNvSpPr>
            <a:spLocks noGrp="1"/>
          </p:cNvSpPr>
          <p:nvPr>
            <p:ph type="body"/>
          </p:nvPr>
        </p:nvSpPr>
        <p:spPr>
          <a:xfrm>
            <a:off x="685800" y="4343400"/>
            <a:ext cx="5486040" cy="4114440"/>
          </a:xfrm>
          <a:prstGeom prst="rect">
            <a:avLst/>
          </a:prstGeom>
        </p:spPr>
        <p:txBody>
          <a:bodyPr/>
          <a:p>
            <a:endParaRPr/>
          </a:p>
        </p:txBody>
      </p:sp>
      <p:sp>
        <p:nvSpPr>
          <p:cNvPr id="457" name="TextShape 2"/>
          <p:cNvSpPr txBox="1"/>
          <p:nvPr/>
        </p:nvSpPr>
        <p:spPr>
          <a:xfrm>
            <a:off x="3884760" y="8685360"/>
            <a:ext cx="2971440" cy="456840"/>
          </a:xfrm>
          <a:prstGeom prst="rect">
            <a:avLst/>
          </a:prstGeom>
        </p:spPr>
        <p:txBody>
          <a:bodyPr anchor="b"/>
          <a:p>
            <a:pPr algn="r">
              <a:lnSpc>
                <a:spcPct val="100000"/>
              </a:lnSpc>
            </a:pPr>
            <a:fld id="{DC682484-F696-4FA2-90E0-900A6BFFCF44}" type="slidenum">
              <a:rPr lang="en-US" sz="1200">
                <a:solidFill>
                  <a:srgbClr val="000000"/>
                </a:solidFill>
                <a:latin typeface="+mn-lt"/>
                <a:ea typeface="+mn-ea"/>
              </a:rPr>
              <a:t>&lt;number&gt;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PlaceHolder 1"/>
          <p:cNvSpPr>
            <a:spLocks noGrp="1"/>
          </p:cNvSpPr>
          <p:nvPr>
            <p:ph type="body"/>
          </p:nvPr>
        </p:nvSpPr>
        <p:spPr>
          <a:xfrm>
            <a:off x="685800" y="4343400"/>
            <a:ext cx="5486040" cy="4114440"/>
          </a:xfrm>
          <a:prstGeom prst="rect">
            <a:avLst/>
          </a:prstGeom>
        </p:spPr>
        <p:txBody>
          <a:bodyPr/>
          <a:p>
            <a:endParaRPr/>
          </a:p>
        </p:txBody>
      </p:sp>
      <p:sp>
        <p:nvSpPr>
          <p:cNvPr id="459" name="TextShape 2"/>
          <p:cNvSpPr txBox="1"/>
          <p:nvPr/>
        </p:nvSpPr>
        <p:spPr>
          <a:xfrm>
            <a:off x="3884760" y="8685360"/>
            <a:ext cx="2971440" cy="456840"/>
          </a:xfrm>
          <a:prstGeom prst="rect">
            <a:avLst/>
          </a:prstGeom>
        </p:spPr>
        <p:txBody>
          <a:bodyPr anchor="b"/>
          <a:p>
            <a:pPr algn="r">
              <a:lnSpc>
                <a:spcPct val="100000"/>
              </a:lnSpc>
            </a:pPr>
            <a:fld id="{2328E4E5-D993-433E-9D84-FA6D013E3F8E}" type="slidenum">
              <a:rPr lang="en-US" sz="1200">
                <a:solidFill>
                  <a:srgbClr val="000000"/>
                </a:solid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0"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31"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3"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4"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35"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36"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3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39" name="PlaceHolder 3"/>
          <p:cNvSpPr>
            <a:spLocks noGrp="1"/>
          </p:cNvSpPr>
          <p:nvPr>
            <p:ph type="body"/>
          </p:nvPr>
        </p:nvSpPr>
        <p:spPr>
          <a:xfrm>
            <a:off x="4673520" y="1604520"/>
            <a:ext cx="4015440" cy="1896840"/>
          </a:xfrm>
          <a:prstGeom prst="rect">
            <a:avLst/>
          </a:prstGeom>
        </p:spPr>
        <p:txBody>
          <a:bodyPr bIns="0" lIns="0" rIns="0" tIns="0" wrap="none"/>
          <a:p>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5"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7"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5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60"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6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65"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66"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68"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6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70"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7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74"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6"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77"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79"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8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81"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82"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8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85" name="PlaceHolder 3"/>
          <p:cNvSpPr>
            <a:spLocks noGrp="1"/>
          </p:cNvSpPr>
          <p:nvPr>
            <p:ph type="body"/>
          </p:nvPr>
        </p:nvSpPr>
        <p:spPr>
          <a:xfrm>
            <a:off x="4673520" y="1604520"/>
            <a:ext cx="4015440" cy="1896840"/>
          </a:xfrm>
          <a:prstGeom prst="rect">
            <a:avLst/>
          </a:prstGeom>
        </p:spPr>
        <p:txBody>
          <a:bodyPr bIns="0" lIns="0" rIns="0" tIns="0" wrap="none"/>
          <a:p>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5"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7"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9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00"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0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05"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06"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08"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0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10"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2"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1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14"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6"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17"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19"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2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21"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22"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24"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25" name="PlaceHolder 3"/>
          <p:cNvSpPr>
            <a:spLocks noGrp="1"/>
          </p:cNvSpPr>
          <p:nvPr>
            <p:ph type="body"/>
          </p:nvPr>
        </p:nvSpPr>
        <p:spPr>
          <a:xfrm>
            <a:off x="4673520" y="1604520"/>
            <a:ext cx="4015440" cy="1896840"/>
          </a:xfrm>
          <a:prstGeom prst="rect">
            <a:avLst/>
          </a:prstGeom>
        </p:spPr>
        <p:txBody>
          <a:bodyPr bIns="0" lIns="0" rIns="0" tIns="0" wrap="none"/>
          <a:p>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6"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8"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3"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4"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0"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41"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46"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47"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49"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50"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51"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53"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54"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55"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57"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158"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6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61"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62"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163"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6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66" name="PlaceHolder 3"/>
          <p:cNvSpPr>
            <a:spLocks noGrp="1"/>
          </p:cNvSpPr>
          <p:nvPr>
            <p:ph type="body"/>
          </p:nvPr>
        </p:nvSpPr>
        <p:spPr>
          <a:xfrm>
            <a:off x="4673520" y="1604520"/>
            <a:ext cx="4015440" cy="1896840"/>
          </a:xfrm>
          <a:prstGeom prst="rect">
            <a:avLst/>
          </a:prstGeom>
        </p:spPr>
        <p:txBody>
          <a:bodyPr bIns="0" lIns="0" rIns="0" tIns="0" wrap="none"/>
          <a:p>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preserve="1" type="blank">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preserve="1" type="tx">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1" name="PlaceHolder 2"/>
          <p:cNvSpPr>
            <a:spLocks noGrp="1"/>
          </p:cNvSpPr>
          <p:nvPr>
            <p:ph type="subTitle"/>
          </p:nvPr>
        </p:nvSpPr>
        <p:spPr>
          <a:xfrm>
            <a:off x="457200" y="1604520"/>
            <a:ext cx="8229240" cy="3977640"/>
          </a:xfrm>
          <a:prstGeom prst="rect">
            <a:avLst/>
          </a:prstGeom>
        </p:spPr>
        <p:txBody>
          <a:bodyPr anchor="ctr" bIns="0" lIns="0" rIns="0" tIns="0" wrap="none"/>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preserve="1" type="obj">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3" name="PlaceHolder 2"/>
          <p:cNvSpPr>
            <a:spLocks noGrp="1"/>
          </p:cNvSpPr>
          <p:nvPr>
            <p:ph type="body"/>
          </p:nvPr>
        </p:nvSpPr>
        <p:spPr>
          <a:xfrm>
            <a:off x="457200" y="1604520"/>
            <a:ext cx="8229240" cy="3977280"/>
          </a:xfrm>
          <a:prstGeom prst="rect">
            <a:avLst/>
          </a:prstGeom>
        </p:spPr>
        <p:txBody>
          <a:bodyPr bIns="0" lIns="0" rIns="0" tIns="0" wrap="none"/>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preserve="1" type="twoObj">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5"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86" name="PlaceHolder 3"/>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preserve="1" type="titleOnly">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91"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192"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4"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195"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196"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9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99"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00"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preserve="1" type="objOverTx">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02" name="PlaceHolder 2"/>
          <p:cNvSpPr>
            <a:spLocks noGrp="1"/>
          </p:cNvSpPr>
          <p:nvPr>
            <p:ph type="body"/>
          </p:nvPr>
        </p:nvSpPr>
        <p:spPr>
          <a:xfrm>
            <a:off x="457200" y="1604520"/>
            <a:ext cx="8229240" cy="1896840"/>
          </a:xfrm>
          <a:prstGeom prst="rect">
            <a:avLst/>
          </a:prstGeom>
        </p:spPr>
        <p:txBody>
          <a:bodyPr bIns="0" lIns="0" rIns="0" tIns="0" wrap="none"/>
          <a:p>
            <a:endParaRPr/>
          </a:p>
        </p:txBody>
      </p:sp>
      <p:sp>
        <p:nvSpPr>
          <p:cNvPr id="203" name="PlaceHolder 3"/>
          <p:cNvSpPr>
            <a:spLocks noGrp="1"/>
          </p:cNvSpPr>
          <p:nvPr>
            <p:ph type="body"/>
          </p:nvPr>
        </p:nvSpPr>
        <p:spPr>
          <a:xfrm>
            <a:off x="457200" y="3681720"/>
            <a:ext cx="8229240" cy="1896840"/>
          </a:xfrm>
          <a:prstGeom prst="rect">
            <a:avLst/>
          </a:prstGeom>
        </p:spPr>
        <p:txBody>
          <a:bodyPr bIns="0" lIns="0" rIns="0" tIns="0" wrap="none"/>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preserve="1" type="fourObj">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05"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206"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07" name="PlaceHolder 4"/>
          <p:cNvSpPr>
            <a:spLocks noGrp="1"/>
          </p:cNvSpPr>
          <p:nvPr>
            <p:ph type="body"/>
          </p:nvPr>
        </p:nvSpPr>
        <p:spPr>
          <a:xfrm>
            <a:off x="4673520" y="3681720"/>
            <a:ext cx="4015440" cy="1896840"/>
          </a:xfrm>
          <a:prstGeom prst="rect">
            <a:avLst/>
          </a:prstGeom>
        </p:spPr>
        <p:txBody>
          <a:bodyPr bIns="0" lIns="0" rIns="0" tIns="0" wrap="none"/>
          <a:p>
            <a:endParaRPr/>
          </a:p>
        </p:txBody>
      </p:sp>
      <p:sp>
        <p:nvSpPr>
          <p:cNvPr id="208" name="PlaceHolder 5"/>
          <p:cNvSpPr>
            <a:spLocks noGrp="1"/>
          </p:cNvSpPr>
          <p:nvPr>
            <p:ph type="body"/>
          </p:nvPr>
        </p:nvSpPr>
        <p:spPr>
          <a:xfrm>
            <a:off x="457200" y="3681720"/>
            <a:ext cx="4015440" cy="1896840"/>
          </a:xfrm>
          <a:prstGeom prst="rect">
            <a:avLst/>
          </a:prstGeom>
        </p:spPr>
        <p:txBody>
          <a:bodyPr bIns="0" lIns="0" rIns="0" tIns="0" wrap="none"/>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preserve="1" type="objOnly">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3600"/>
            <a:ext cx="8229240" cy="5308200"/>
          </a:xfrm>
          <a:prstGeom prst="rect">
            <a:avLst/>
          </a:prstGeom>
        </p:spPr>
        <p:txBody>
          <a:bodyPr anchor="ctr" bIns="0" lIns="0" rIns="0" tIns="0" wrap="none"/>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preserve="1" type="blank">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10"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211" name="PlaceHolder 3"/>
          <p:cNvSpPr>
            <a:spLocks noGrp="1"/>
          </p:cNvSpPr>
          <p:nvPr>
            <p:ph type="body"/>
          </p:nvPr>
        </p:nvSpPr>
        <p:spPr>
          <a:xfrm>
            <a:off x="4673520" y="1604520"/>
            <a:ext cx="4015440" cy="1896840"/>
          </a:xfrm>
          <a:prstGeom prst="rect">
            <a:avLst/>
          </a:prstGeom>
        </p:spPr>
        <p:txBody>
          <a:bodyPr bIns="0" lIns="0" rIns="0" tIns="0" wrap="none"/>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preserve="1" type="twoObjAndObj">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18"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19" name="PlaceHolder 3"/>
          <p:cNvSpPr>
            <a:spLocks noGrp="1"/>
          </p:cNvSpPr>
          <p:nvPr>
            <p:ph type="body"/>
          </p:nvPr>
        </p:nvSpPr>
        <p:spPr>
          <a:xfrm>
            <a:off x="457200" y="3681720"/>
            <a:ext cx="4015440" cy="1896840"/>
          </a:xfrm>
          <a:prstGeom prst="rect">
            <a:avLst/>
          </a:prstGeom>
        </p:spPr>
        <p:txBody>
          <a:bodyPr bIns="0" lIns="0" rIns="0" tIns="0" wrap="none"/>
          <a:p>
            <a:endParaRPr/>
          </a:p>
        </p:txBody>
      </p:sp>
      <p:sp>
        <p:nvSpPr>
          <p:cNvPr id="20" name="PlaceHolder 4"/>
          <p:cNvSpPr>
            <a:spLocks noGrp="1"/>
          </p:cNvSpPr>
          <p:nvPr>
            <p:ph type="body"/>
          </p:nvPr>
        </p:nvSpPr>
        <p:spPr>
          <a:xfrm>
            <a:off x="4673520" y="1604520"/>
            <a:ext cx="4015440" cy="3977280"/>
          </a:xfrm>
          <a:prstGeom prst="rect">
            <a:avLst/>
          </a:prstGeom>
        </p:spPr>
        <p:txBody>
          <a:bodyPr bIns="0" lIns="0" rIns="0" tIns="0" wrap="none"/>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preserve="1" type="objAndTwoObj">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2" name="PlaceHolder 2"/>
          <p:cNvSpPr>
            <a:spLocks noGrp="1"/>
          </p:cNvSpPr>
          <p:nvPr>
            <p:ph type="body"/>
          </p:nvPr>
        </p:nvSpPr>
        <p:spPr>
          <a:xfrm>
            <a:off x="457200" y="1604520"/>
            <a:ext cx="4015440" cy="3977280"/>
          </a:xfrm>
          <a:prstGeom prst="rect">
            <a:avLst/>
          </a:prstGeom>
        </p:spPr>
        <p:txBody>
          <a:bodyPr bIns="0" lIns="0" rIns="0" tIns="0" wrap="none"/>
          <a:p>
            <a:endParaRPr/>
          </a:p>
        </p:txBody>
      </p:sp>
      <p:sp>
        <p:nvSpPr>
          <p:cNvPr id="23"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4" name="PlaceHolder 4"/>
          <p:cNvSpPr>
            <a:spLocks noGrp="1"/>
          </p:cNvSpPr>
          <p:nvPr>
            <p:ph type="body"/>
          </p:nvPr>
        </p:nvSpPr>
        <p:spPr>
          <a:xfrm>
            <a:off x="4673520" y="3681720"/>
            <a:ext cx="4015440" cy="1896840"/>
          </a:xfrm>
          <a:prstGeom prst="rect">
            <a:avLst/>
          </a:prstGeom>
        </p:spPr>
        <p:txBody>
          <a:bodyPr bIns="0" lIns="0" rIns="0" tIns="0" wrap="none"/>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preserve="1" type="twoObjOverTx">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5160"/>
          </a:xfrm>
          <a:prstGeom prst="rect">
            <a:avLst/>
          </a:prstGeom>
        </p:spPr>
        <p:txBody>
          <a:bodyPr anchor="ctr" bIns="0" lIns="0" rIns="0" tIns="0" wrap="none"/>
          <a:p>
            <a:endParaRPr/>
          </a:p>
        </p:txBody>
      </p:sp>
      <p:sp>
        <p:nvSpPr>
          <p:cNvPr id="26" name="PlaceHolder 2"/>
          <p:cNvSpPr>
            <a:spLocks noGrp="1"/>
          </p:cNvSpPr>
          <p:nvPr>
            <p:ph type="body"/>
          </p:nvPr>
        </p:nvSpPr>
        <p:spPr>
          <a:xfrm>
            <a:off x="457200" y="1604520"/>
            <a:ext cx="4015440" cy="1896840"/>
          </a:xfrm>
          <a:prstGeom prst="rect">
            <a:avLst/>
          </a:prstGeom>
        </p:spPr>
        <p:txBody>
          <a:bodyPr bIns="0" lIns="0" rIns="0" tIns="0" wrap="none"/>
          <a:p>
            <a:endParaRPr/>
          </a:p>
        </p:txBody>
      </p:sp>
      <p:sp>
        <p:nvSpPr>
          <p:cNvPr id="27" name="PlaceHolder 3"/>
          <p:cNvSpPr>
            <a:spLocks noGrp="1"/>
          </p:cNvSpPr>
          <p:nvPr>
            <p:ph type="body"/>
          </p:nvPr>
        </p:nvSpPr>
        <p:spPr>
          <a:xfrm>
            <a:off x="4673520" y="1604520"/>
            <a:ext cx="4015440" cy="1896840"/>
          </a:xfrm>
          <a:prstGeom prst="rect">
            <a:avLst/>
          </a:prstGeom>
        </p:spPr>
        <p:txBody>
          <a:bodyPr bIns="0" lIns="0" rIns="0" tIns="0" wrap="none"/>
          <a:p>
            <a:endParaRPr/>
          </a:p>
        </p:txBody>
      </p:sp>
      <p:sp>
        <p:nvSpPr>
          <p:cNvPr id="28" name="PlaceHolder 4"/>
          <p:cNvSpPr>
            <a:spLocks noGrp="1"/>
          </p:cNvSpPr>
          <p:nvPr>
            <p:ph type="body"/>
          </p:nvPr>
        </p:nvSpPr>
        <p:spPr>
          <a:xfrm>
            <a:off x="457200" y="3681720"/>
            <a:ext cx="8228520" cy="1896840"/>
          </a:xfrm>
          <a:prstGeom prst="rect">
            <a:avLst/>
          </a:prstGeom>
        </p:spPr>
        <p:txBody>
          <a:bodyPr bIns="0" lIns="0" rIns="0" tIns="0" wrap="none"/>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0" name="CustomShape 1"/>
          <p:cNvSpPr/>
          <p:nvPr/>
        </p:nvSpPr>
        <p:spPr>
          <a:xfrm>
            <a:off x="145080" y="116640"/>
            <a:ext cx="8856720" cy="6120360"/>
          </a:xfrm>
          <a:prstGeom prst="rect">
            <a:avLst/>
          </a:prstGeom>
          <a:solidFill>
            <a:srgbClr val="ffffff"/>
          </a:solidFill>
          <a:ln w="25560">
            <a:solidFill>
              <a:srgbClr val="ffffff"/>
            </a:solidFill>
            <a:round/>
          </a:ln>
        </p:spPr>
      </p:sp>
      <p:sp>
        <p:nvSpPr>
          <p:cNvPr id="1" name="Line 2"/>
          <p:cNvSpPr/>
          <p:nvPr/>
        </p:nvSpPr>
        <p:spPr>
          <a:xfrm>
            <a:off x="3419640" y="908640"/>
            <a:ext cx="0" cy="5220360"/>
          </a:xfrm>
          <a:prstGeom prst="line">
            <a:avLst/>
          </a:prstGeom>
          <a:ln w="38160">
            <a:solidFill>
              <a:srgbClr val="000000"/>
            </a:solidFill>
            <a:round/>
          </a:ln>
        </p:spPr>
      </p:sp>
      <p:sp>
        <p:nvSpPr>
          <p:cNvPr id="2" name="CustomShape 3"/>
          <p:cNvSpPr/>
          <p:nvPr/>
        </p:nvSpPr>
        <p:spPr>
          <a:xfrm>
            <a:off x="327600" y="980640"/>
            <a:ext cx="2876040" cy="5106600"/>
          </a:xfrm>
          <a:prstGeom prst="rect">
            <a:avLst/>
          </a:prstGeom>
          <a:solidFill>
            <a:srgbClr val="000000"/>
          </a:solidFill>
        </p:spPr>
      </p:sp>
      <p:sp>
        <p:nvSpPr>
          <p:cNvPr id="3" name="Line 4"/>
          <p:cNvSpPr/>
          <p:nvPr/>
        </p:nvSpPr>
        <p:spPr>
          <a:xfrm>
            <a:off x="325440" y="764640"/>
            <a:ext cx="8348760" cy="0"/>
          </a:xfrm>
          <a:prstGeom prst="line">
            <a:avLst/>
          </a:prstGeom>
          <a:ln w="12600">
            <a:solidFill>
              <a:srgbClr val="000000"/>
            </a:solidFill>
            <a:round/>
          </a:ln>
        </p:spPr>
      </p:sp>
      <p:sp>
        <p:nvSpPr>
          <p:cNvPr id="4" name="CustomShape 5"/>
          <p:cNvSpPr/>
          <p:nvPr/>
        </p:nvSpPr>
        <p:spPr>
          <a:xfrm>
            <a:off x="145080" y="116640"/>
            <a:ext cx="8856720" cy="6120360"/>
          </a:xfrm>
          <a:prstGeom prst="rect">
            <a:avLst/>
          </a:prstGeom>
          <a:solidFill>
            <a:srgbClr val="ffffff"/>
          </a:solidFill>
          <a:ln w="25560">
            <a:solidFill>
              <a:srgbClr val="ffffff"/>
            </a:solidFill>
            <a:round/>
          </a:ln>
        </p:spPr>
      </p:sp>
      <p:sp>
        <p:nvSpPr>
          <p:cNvPr id="5" name="PlaceHolder 6"/>
          <p:cNvSpPr>
            <a:spLocks noGrp="1"/>
          </p:cNvSpPr>
          <p:nvPr>
            <p:ph type="title"/>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6" name="Line 7"/>
          <p:cNvSpPr/>
          <p:nvPr/>
        </p:nvSpPr>
        <p:spPr>
          <a:xfrm>
            <a:off x="325440" y="764640"/>
            <a:ext cx="8348760" cy="0"/>
          </a:xfrm>
          <a:prstGeom prst="line">
            <a:avLst/>
          </a:prstGeom>
          <a:ln w="12600">
            <a:solidFill>
              <a:srgbClr val="000000"/>
            </a:solidFill>
            <a:round/>
          </a:ln>
        </p:spPr>
      </p:sp>
      <p:sp>
        <p:nvSpPr>
          <p:cNvPr id="7" name="PlaceHolder 8"/>
          <p:cNvSpPr>
            <a:spLocks noGrp="1"/>
          </p:cNvSpPr>
          <p:nvPr>
            <p:ph type="body"/>
          </p:nvPr>
        </p:nvSpPr>
        <p:spPr>
          <a:xfrm>
            <a:off x="327600" y="980640"/>
            <a:ext cx="8358840" cy="4968360"/>
          </a:xfrm>
          <a:prstGeom prst="rect">
            <a:avLst/>
          </a:prstGeom>
        </p:spPr>
        <p:txBody>
          <a:bodyPr/>
          <a:p>
            <a:pPr>
              <a:buSzPct val="25000"/>
              <a:buFont typeface="StarSymbol"/>
              <a:buChar char=""/>
            </a:pPr>
            <a:r>
              <a:rPr lang="de-DE" sz="3200">
                <a:solidFill>
                  <a:srgbClr val="000000"/>
                </a:solidFill>
                <a:latin typeface="Calibri"/>
              </a:rPr>
              <a:t>Click to edit the outline text format</a:t>
            </a:r>
            <a:endParaRPr/>
          </a:p>
          <a:p>
            <a:pPr lvl="1">
              <a:buSzPct val="25000"/>
              <a:buFont typeface="StarSymbol"/>
              <a:buChar char=""/>
            </a:pPr>
            <a:r>
              <a:rPr lang="de-DE" sz="3200">
                <a:solidFill>
                  <a:srgbClr val="000000"/>
                </a:solidFill>
                <a:latin typeface="Calibri"/>
              </a:rPr>
              <a:t>Second Outline Level</a:t>
            </a:r>
            <a:endParaRPr/>
          </a:p>
          <a:p>
            <a:pPr lvl="2">
              <a:buSzPct val="25000"/>
              <a:buFont typeface="StarSymbol"/>
              <a:buChar char=""/>
            </a:pPr>
            <a:r>
              <a:rPr lang="de-DE" sz="3200">
                <a:solidFill>
                  <a:srgbClr val="000000"/>
                </a:solidFill>
                <a:latin typeface="Calibri"/>
              </a:rPr>
              <a:t>Third Outline Level</a:t>
            </a:r>
            <a:endParaRPr/>
          </a:p>
          <a:p>
            <a:pPr lvl="3">
              <a:buSzPct val="25000"/>
              <a:buFont typeface="StarSymbol"/>
              <a:buChar char=""/>
            </a:pPr>
            <a:r>
              <a:rPr lang="de-DE" sz="3200">
                <a:solidFill>
                  <a:srgbClr val="000000"/>
                </a:solidFill>
                <a:latin typeface="Calibri"/>
              </a:rPr>
              <a:t>Fourth Outline Level</a:t>
            </a:r>
            <a:endParaRPr/>
          </a:p>
          <a:p>
            <a:pPr lvl="4">
              <a:buSzPct val="25000"/>
              <a:buFont typeface="StarSymbol"/>
              <a:buChar char=""/>
            </a:pPr>
            <a:r>
              <a:rPr lang="de-DE" sz="3200">
                <a:solidFill>
                  <a:srgbClr val="000000"/>
                </a:solidFill>
                <a:latin typeface="Calibri"/>
              </a:rPr>
              <a:t>Fifth Outline Level</a:t>
            </a:r>
            <a:endParaRPr/>
          </a:p>
          <a:p>
            <a:pPr lvl="5">
              <a:buSzPct val="2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SzPct val="25000"/>
              <a:buFont typeface="StarSymbol"/>
              <a:buChar char=""/>
            </a:pPr>
            <a:r>
              <a:rPr lang="de-DE" sz="2800">
                <a:solidFill>
                  <a:srgbClr val="000000"/>
                </a:solidFill>
                <a:latin typeface="Calibri"/>
              </a:rPr>
              <a:t>Zweite Ebene</a:t>
            </a:r>
            <a:endParaRPr/>
          </a:p>
          <a:p>
            <a:pPr lvl="2">
              <a:lnSpc>
                <a:spcPct val="100000"/>
              </a:lnSpc>
              <a:buSzPct val="25000"/>
              <a:buFont typeface="StarSymbol"/>
              <a:buChar char=""/>
            </a:pPr>
            <a:r>
              <a:rPr lang="de-DE" sz="2400">
                <a:solidFill>
                  <a:srgbClr val="000000"/>
                </a:solidFill>
                <a:latin typeface="Calibri"/>
              </a:rPr>
              <a:t>Dritte Ebene</a:t>
            </a:r>
            <a:endParaRPr/>
          </a:p>
          <a:p>
            <a:pPr lvl="3">
              <a:lnSpc>
                <a:spcPct val="100000"/>
              </a:lnSpc>
              <a:buSzPct val="25000"/>
              <a:buFont typeface="StarSymbol"/>
              <a:buChar char=""/>
            </a:pPr>
            <a:r>
              <a:rPr lang="de-DE" sz="2000">
                <a:solidFill>
                  <a:srgbClr val="000000"/>
                </a:solidFill>
                <a:latin typeface="Calibri"/>
              </a:rPr>
              <a:t>Vierte Ebene</a:t>
            </a:r>
            <a:endParaRPr/>
          </a:p>
          <a:p>
            <a:pPr lvl="4">
              <a:lnSpc>
                <a:spcPct val="100000"/>
              </a:lnSpc>
              <a:buSzPct val="25000"/>
              <a:buFont typeface="StarSymbol"/>
              <a:buChar char=""/>
            </a:pPr>
            <a:r>
              <a:rPr lang="de-DE" sz="2000">
                <a:solidFill>
                  <a:srgbClr val="000000"/>
                </a:solidFill>
                <a:latin typeface="Calibri"/>
              </a:rPr>
              <a:t>Fünfte Ebene</a:t>
            </a:r>
            <a:endParaRPr/>
          </a:p>
        </p:txBody>
      </p:sp>
    </p:spTree>
  </p:cSld>
  <p:clrMap accent1="accent1" accent2="accent2" accent3="accent3" accent4="accent4" accent5="accent5" accent6="accent6" bg1="lt1" bg2="lt2" folHlink="folHlink" hlink="hlink" tx1="dk1" tx2="dk2"/>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40" name="CustomShape 1"/>
          <p:cNvSpPr/>
          <p:nvPr/>
        </p:nvSpPr>
        <p:spPr>
          <a:xfrm>
            <a:off x="145080" y="116640"/>
            <a:ext cx="8856720" cy="6120360"/>
          </a:xfrm>
          <a:prstGeom prst="rect">
            <a:avLst/>
          </a:prstGeom>
          <a:solidFill>
            <a:srgbClr val="ffffff"/>
          </a:solidFill>
          <a:ln w="25560">
            <a:solidFill>
              <a:srgbClr val="ffffff"/>
            </a:solidFill>
            <a:round/>
          </a:ln>
        </p:spPr>
      </p:sp>
      <p:sp>
        <p:nvSpPr>
          <p:cNvPr id="41" name="Line 2"/>
          <p:cNvSpPr/>
          <p:nvPr/>
        </p:nvSpPr>
        <p:spPr>
          <a:xfrm>
            <a:off x="3419640" y="908640"/>
            <a:ext cx="0" cy="5220360"/>
          </a:xfrm>
          <a:prstGeom prst="line">
            <a:avLst/>
          </a:prstGeom>
          <a:ln w="38160">
            <a:solidFill>
              <a:srgbClr val="000000"/>
            </a:solidFill>
            <a:round/>
          </a:ln>
        </p:spPr>
      </p:sp>
      <p:sp>
        <p:nvSpPr>
          <p:cNvPr id="42" name="CustomShape 3"/>
          <p:cNvSpPr/>
          <p:nvPr/>
        </p:nvSpPr>
        <p:spPr>
          <a:xfrm>
            <a:off x="327600" y="980640"/>
            <a:ext cx="2876040" cy="5106600"/>
          </a:xfrm>
          <a:prstGeom prst="rect">
            <a:avLst/>
          </a:prstGeom>
          <a:solidFill>
            <a:srgbClr val="000000"/>
          </a:solidFill>
        </p:spPr>
      </p:sp>
      <p:sp>
        <p:nvSpPr>
          <p:cNvPr id="43" name="Line 4"/>
          <p:cNvSpPr/>
          <p:nvPr/>
        </p:nvSpPr>
        <p:spPr>
          <a:xfrm>
            <a:off x="325440" y="764640"/>
            <a:ext cx="8348760" cy="0"/>
          </a:xfrm>
          <a:prstGeom prst="line">
            <a:avLst/>
          </a:prstGeom>
          <a:ln w="12600">
            <a:solidFill>
              <a:srgbClr val="000000"/>
            </a:solidFill>
            <a:round/>
          </a:ln>
        </p:spPr>
      </p:sp>
      <p:sp>
        <p:nvSpPr>
          <p:cNvPr id="44" name="PlaceHolder 5"/>
          <p:cNvSpPr>
            <a:spLocks noGrp="1"/>
          </p:cNvSpPr>
          <p:nvPr>
            <p:ph type="dt"/>
          </p:nvPr>
        </p:nvSpPr>
        <p:spPr>
          <a:xfrm>
            <a:off x="457200" y="6356520"/>
            <a:ext cx="2133360" cy="364680"/>
          </a:xfrm>
          <a:prstGeom prst="rect">
            <a:avLst/>
          </a:prstGeom>
        </p:spPr>
        <p:txBody>
          <a:bodyPr anchor="ctr"/>
          <a:p>
            <a:pPr>
              <a:lnSpc>
                <a:spcPct val="100000"/>
              </a:lnSpc>
            </a:pPr>
            <a:r>
              <a:rPr lang="en-US" sz="1400">
                <a:solidFill>
                  <a:srgbClr val="ffffff"/>
                </a:solidFill>
                <a:latin typeface="Calibri"/>
              </a:rPr>
              <a:t>12/10/13</a:t>
            </a:r>
            <a:endParaRPr/>
          </a:p>
        </p:txBody>
      </p:sp>
      <p:sp>
        <p:nvSpPr>
          <p:cNvPr id="45" name="PlaceHolder 6"/>
          <p:cNvSpPr>
            <a:spLocks noGrp="1"/>
          </p:cNvSpPr>
          <p:nvPr>
            <p:ph type="ftr"/>
          </p:nvPr>
        </p:nvSpPr>
        <p:spPr>
          <a:xfrm>
            <a:off x="3124080" y="6356520"/>
            <a:ext cx="2895120" cy="364680"/>
          </a:xfrm>
          <a:prstGeom prst="rect">
            <a:avLst/>
          </a:prstGeom>
        </p:spPr>
        <p:txBody>
          <a:bodyPr anchor="ctr"/>
          <a:p>
            <a:pPr algn="ctr">
              <a:lnSpc>
                <a:spcPct val="100000"/>
              </a:lnSpc>
            </a:pPr>
            <a:r>
              <a:rPr lang="en-US" sz="1400">
                <a:solidFill>
                  <a:srgbClr val="ffffff"/>
                </a:solidFill>
                <a:latin typeface="Calibri"/>
              </a:rPr>
              <a:t>Riester Bausparen</a:t>
            </a:r>
            <a:endParaRPr/>
          </a:p>
        </p:txBody>
      </p:sp>
      <p:sp>
        <p:nvSpPr>
          <p:cNvPr id="46" name="PlaceHolder 7"/>
          <p:cNvSpPr>
            <a:spLocks noGrp="1"/>
          </p:cNvSpPr>
          <p:nvPr>
            <p:ph type="sldNum"/>
          </p:nvPr>
        </p:nvSpPr>
        <p:spPr>
          <a:xfrm>
            <a:off x="6553080" y="6356520"/>
            <a:ext cx="2133360" cy="364680"/>
          </a:xfrm>
          <a:prstGeom prst="rect">
            <a:avLst/>
          </a:prstGeom>
        </p:spPr>
        <p:txBody>
          <a:bodyPr anchor="ctr"/>
          <a:p>
            <a:pPr algn="r">
              <a:lnSpc>
                <a:spcPct val="100000"/>
              </a:lnSpc>
            </a:pPr>
            <a:fld id="{C50DD170-D0A1-4849-9570-F5BE1B1D4AD5}" type="slidenum">
              <a:rPr lang="en-US" sz="1400">
                <a:solidFill>
                  <a:srgbClr val="ffffff"/>
                </a:solidFill>
                <a:latin typeface="Calibri"/>
              </a:rPr>
              <a:t>&lt;number&gt;</a:t>
            </a:fld>
            <a:endParaRPr/>
          </a:p>
        </p:txBody>
      </p:sp>
      <p:sp>
        <p:nvSpPr>
          <p:cNvPr id="47" name="CustomShape 8"/>
          <p:cNvSpPr/>
          <p:nvPr/>
        </p:nvSpPr>
        <p:spPr>
          <a:xfrm>
            <a:off x="395640" y="6309360"/>
            <a:ext cx="8424720" cy="431640"/>
          </a:xfrm>
          <a:prstGeom prst="rect">
            <a:avLst/>
          </a:prstGeom>
          <a:solidFill>
            <a:srgbClr val="254061"/>
          </a:solidFill>
        </p:spPr>
      </p:sp>
      <p:sp>
        <p:nvSpPr>
          <p:cNvPr id="48" name="CustomShape 9"/>
          <p:cNvSpPr/>
          <p:nvPr/>
        </p:nvSpPr>
        <p:spPr>
          <a:xfrm>
            <a:off x="145080" y="116640"/>
            <a:ext cx="8856720" cy="6408360"/>
          </a:xfrm>
          <a:prstGeom prst="rect">
            <a:avLst/>
          </a:prstGeom>
          <a:solidFill>
            <a:srgbClr val="ffffff"/>
          </a:solidFill>
          <a:ln w="25560">
            <a:solidFill>
              <a:srgbClr val="ffffff"/>
            </a:solidFill>
            <a:round/>
          </a:ln>
        </p:spPr>
      </p:sp>
      <p:sp>
        <p:nvSpPr>
          <p:cNvPr id="49" name="CustomShape 10"/>
          <p:cNvSpPr/>
          <p:nvPr/>
        </p:nvSpPr>
        <p:spPr>
          <a:xfrm>
            <a:off x="395640" y="2565000"/>
            <a:ext cx="3600000" cy="2650680"/>
          </a:xfrm>
          <a:prstGeom prst="rect">
            <a:avLst/>
          </a:prstGeom>
        </p:spPr>
        <p:txBody>
          <a:bodyPr bIns="45000" lIns="90000" rIns="90000" tIns="45000"/>
          <a:p>
            <a:pPr>
              <a:lnSpc>
                <a:spcPct val="100000"/>
              </a:lnSpc>
            </a:pPr>
            <a:r>
              <a:rPr lang="en-US" sz="2400">
                <a:solidFill>
                  <a:srgbClr val="000000"/>
                </a:solidFill>
                <a:latin typeface="Calibri"/>
              </a:rPr>
              <a:t>Präsentiert von</a:t>
            </a:r>
            <a:endParaRPr/>
          </a:p>
          <a:p>
            <a:pPr>
              <a:lnSpc>
                <a:spcPct val="100000"/>
              </a:lnSpc>
            </a:pPr>
            <a:r>
              <a:rPr lang="en-US" sz="2400">
                <a:solidFill>
                  <a:srgbClr val="000000"/>
                </a:solidFill>
                <a:latin typeface="Calibri"/>
              </a:rPr>
              <a:t>Glaucia Cancino</a:t>
            </a:r>
            <a:r>
              <a:rPr lang="en-US" sz="2400">
                <a:solidFill>
                  <a:srgbClr val="000000"/>
                </a:solidFill>
                <a:latin typeface="Calibri"/>
              </a:rPr>
              <a:t>
</a:t>
            </a:r>
            <a:r>
              <a:rPr lang="en-US" sz="2400">
                <a:solidFill>
                  <a:srgbClr val="000000"/>
                </a:solidFill>
                <a:latin typeface="Calibri"/>
              </a:rPr>
              <a:t>Dana Jenett</a:t>
            </a:r>
            <a:endParaRPr/>
          </a:p>
          <a:p>
            <a:pPr>
              <a:lnSpc>
                <a:spcPct val="100000"/>
              </a:lnSpc>
            </a:pPr>
            <a:r>
              <a:rPr lang="en-US" sz="2400">
                <a:solidFill>
                  <a:srgbClr val="000000"/>
                </a:solidFill>
                <a:latin typeface="Calibri"/>
              </a:rPr>
              <a:t>Nico Lehmann</a:t>
            </a:r>
            <a:endParaRPr/>
          </a:p>
          <a:p>
            <a:pPr>
              <a:lnSpc>
                <a:spcPct val="100000"/>
              </a:lnSpc>
            </a:pPr>
            <a:r>
              <a:rPr lang="en-US" sz="2400">
                <a:solidFill>
                  <a:srgbClr val="000000"/>
                </a:solidFill>
                <a:latin typeface="Calibri"/>
              </a:rPr>
              <a:t>Elena Maier</a:t>
            </a:r>
            <a:endParaRPr/>
          </a:p>
          <a:p>
            <a:pPr>
              <a:lnSpc>
                <a:spcPct val="100000"/>
              </a:lnSpc>
            </a:pPr>
            <a:r>
              <a:rPr lang="en-US" sz="2400">
                <a:solidFill>
                  <a:srgbClr val="000000"/>
                </a:solidFill>
                <a:latin typeface="Calibri"/>
              </a:rPr>
              <a:t>Brian Tietzen </a:t>
            </a:r>
            <a:endParaRPr/>
          </a:p>
          <a:p>
            <a:pPr>
              <a:lnSpc>
                <a:spcPct val="100000"/>
              </a:lnSpc>
            </a:pPr>
            <a:r>
              <a:rPr lang="en-US" sz="2400">
                <a:solidFill>
                  <a:srgbClr val="000000"/>
                </a:solidFill>
                <a:latin typeface="Calibri"/>
              </a:rPr>
              <a:t>Kristina Tschupin</a:t>
            </a:r>
            <a:endParaRPr/>
          </a:p>
        </p:txBody>
      </p:sp>
      <p:sp>
        <p:nvSpPr>
          <p:cNvPr id="50" name="CustomShape 11"/>
          <p:cNvSpPr/>
          <p:nvPr/>
        </p:nvSpPr>
        <p:spPr>
          <a:xfrm>
            <a:off x="611640" y="332640"/>
            <a:ext cx="8064360" cy="2160000"/>
          </a:xfrm>
          <a:prstGeom prst="rect">
            <a:avLst/>
          </a:prstGeom>
        </p:spPr>
        <p:txBody>
          <a:bodyPr anchor="ctr"/>
          <a:p>
            <a:pPr>
              <a:lnSpc>
                <a:spcPct val="100000"/>
              </a:lnSpc>
            </a:pPr>
            <a:r>
              <a:rPr lang="en-US" sz="4400">
                <a:solidFill>
                  <a:srgbClr val="000000"/>
                </a:solidFill>
                <a:latin typeface="Calibri"/>
              </a:rPr>
              <a:t>Freiheit und Verantwortung </a:t>
            </a:r>
            <a:endParaRPr/>
          </a:p>
          <a:p>
            <a:pPr>
              <a:lnSpc>
                <a:spcPct val="100000"/>
              </a:lnSpc>
            </a:pPr>
            <a:r>
              <a:rPr lang="en-US" sz="4400">
                <a:solidFill>
                  <a:srgbClr val="000000"/>
                </a:solidFill>
                <a:latin typeface="Calibri"/>
              </a:rPr>
              <a:t>der Wissenschaft</a:t>
            </a:r>
            <a:endParaRPr/>
          </a:p>
        </p:txBody>
      </p:sp>
      <p:sp>
        <p:nvSpPr>
          <p:cNvPr id="51" name="Line 12"/>
          <p:cNvSpPr/>
          <p:nvPr/>
        </p:nvSpPr>
        <p:spPr>
          <a:xfrm>
            <a:off x="395280" y="2348640"/>
            <a:ext cx="8281080" cy="0"/>
          </a:xfrm>
          <a:prstGeom prst="line">
            <a:avLst/>
          </a:prstGeom>
          <a:ln w="38160">
            <a:solidFill>
              <a:srgbClr val="000000"/>
            </a:solidFill>
            <a:round/>
          </a:ln>
        </p:spPr>
      </p:sp>
      <p:sp>
        <p:nvSpPr>
          <p:cNvPr id="52" name="PlaceHolder 13"/>
          <p:cNvSpPr>
            <a:spLocks noGrp="1"/>
          </p:cNvSpPr>
          <p:nvPr>
            <p:ph type="title"/>
          </p:nvPr>
        </p:nvSpPr>
        <p:spPr>
          <a:xfrm>
            <a:off x="457200" y="273600"/>
            <a:ext cx="8229240" cy="1144800"/>
          </a:xfrm>
          <a:prstGeom prst="rect">
            <a:avLst/>
          </a:prstGeom>
        </p:spPr>
        <p:txBody>
          <a:bodyPr anchor="ctr" bIns="0" lIns="0" rIns="0" tIns="0" wrap="none"/>
          <a:p>
            <a:r>
              <a:rPr lang="de-DE"/>
              <a:t>Click to edit the title text format</a:t>
            </a:r>
            <a:endParaRPr/>
          </a:p>
        </p:txBody>
      </p:sp>
      <p:sp>
        <p:nvSpPr>
          <p:cNvPr id="53" name="PlaceHolder 14"/>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de-DE"/>
              <a:t>Click to edit the outline text format</a:t>
            </a:r>
            <a:endParaRPr/>
          </a:p>
          <a:p>
            <a:pPr lvl="1">
              <a:buSzPct val="25000"/>
              <a:buFont typeface="StarSymbol"/>
              <a:buChar char=""/>
            </a:pPr>
            <a:r>
              <a:rPr lang="de-DE"/>
              <a:t>Second Outline Level</a:t>
            </a:r>
            <a:endParaRPr/>
          </a:p>
          <a:p>
            <a:pPr lvl="2">
              <a:buSzPct val="25000"/>
              <a:buFont typeface="StarSymbol"/>
              <a:buChar char=""/>
            </a:pPr>
            <a:r>
              <a:rPr lang="de-DE"/>
              <a:t>Third Outline Level</a:t>
            </a:r>
            <a:endParaRPr/>
          </a:p>
          <a:p>
            <a:pPr lvl="3">
              <a:buSzPct val="25000"/>
              <a:buFont typeface="StarSymbol"/>
              <a:buChar char=""/>
            </a:pPr>
            <a:r>
              <a:rPr lang="de-DE"/>
              <a:t>Fourth Outline Level</a:t>
            </a:r>
            <a:endParaRPr/>
          </a:p>
          <a:p>
            <a:pPr lvl="4">
              <a:buSzPct val="25000"/>
              <a:buFont typeface="StarSymbol"/>
              <a:buChar char=""/>
            </a:pPr>
            <a:r>
              <a:rPr lang="de-DE"/>
              <a:t>Fifth Outline Level</a:t>
            </a:r>
            <a:endParaRPr/>
          </a:p>
          <a:p>
            <a:pPr lvl="5">
              <a:buSzPct val="25000"/>
              <a:buFont typeface="StarSymbol"/>
              <a:buChar char=""/>
            </a:pPr>
            <a:r>
              <a:rPr lang="de-DE"/>
              <a:t>Sixth Outline Level</a:t>
            </a:r>
            <a:endParaRPr/>
          </a:p>
          <a:p>
            <a:pPr lvl="6">
              <a:buSzPct val="25000"/>
              <a:buFont typeface="StarSymbol"/>
              <a:buChar char=""/>
            </a:pPr>
            <a:r>
              <a:rPr lang="de-DE"/>
              <a:t>Seventh Outline Level</a:t>
            </a:r>
            <a:endParaRPr/>
          </a:p>
        </p:txBody>
      </p:sp>
    </p:spTree>
  </p:cSld>
  <p:clrMap accent1="accent1" accent2="accent2" accent3="accent3" accent4="accent4" accent5="accent5" accent6="accent6" bg1="lt1" bg2="lt2" folHlink="folHlink" hlink="hlink" tx1="dk1" tx2="dk2"/>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86" name="CustomShape 1"/>
          <p:cNvSpPr/>
          <p:nvPr/>
        </p:nvSpPr>
        <p:spPr>
          <a:xfrm>
            <a:off x="145080" y="116640"/>
            <a:ext cx="8856720" cy="6120360"/>
          </a:xfrm>
          <a:prstGeom prst="rect">
            <a:avLst/>
          </a:prstGeom>
          <a:solidFill>
            <a:srgbClr val="ffffff"/>
          </a:solidFill>
          <a:ln w="25560">
            <a:solidFill>
              <a:srgbClr val="ffffff"/>
            </a:solidFill>
            <a:round/>
          </a:ln>
        </p:spPr>
      </p:sp>
      <p:sp>
        <p:nvSpPr>
          <p:cNvPr id="87" name="Line 2"/>
          <p:cNvSpPr/>
          <p:nvPr/>
        </p:nvSpPr>
        <p:spPr>
          <a:xfrm>
            <a:off x="3419640" y="908640"/>
            <a:ext cx="0" cy="5220360"/>
          </a:xfrm>
          <a:prstGeom prst="line">
            <a:avLst/>
          </a:prstGeom>
          <a:ln w="38160">
            <a:solidFill>
              <a:srgbClr val="000000"/>
            </a:solidFill>
            <a:round/>
          </a:ln>
        </p:spPr>
      </p:sp>
      <p:sp>
        <p:nvSpPr>
          <p:cNvPr id="88" name="CustomShape 3"/>
          <p:cNvSpPr/>
          <p:nvPr/>
        </p:nvSpPr>
        <p:spPr>
          <a:xfrm>
            <a:off x="327600" y="980640"/>
            <a:ext cx="2876040" cy="5106600"/>
          </a:xfrm>
          <a:prstGeom prst="rect">
            <a:avLst/>
          </a:prstGeom>
          <a:solidFill>
            <a:srgbClr val="000000"/>
          </a:solidFill>
        </p:spPr>
      </p:sp>
      <p:sp>
        <p:nvSpPr>
          <p:cNvPr id="89" name="Line 4"/>
          <p:cNvSpPr/>
          <p:nvPr/>
        </p:nvSpPr>
        <p:spPr>
          <a:xfrm>
            <a:off x="325440" y="764640"/>
            <a:ext cx="8348760" cy="0"/>
          </a:xfrm>
          <a:prstGeom prst="line">
            <a:avLst/>
          </a:prstGeom>
          <a:ln w="12600">
            <a:solidFill>
              <a:srgbClr val="000000"/>
            </a:solidFill>
            <a:round/>
          </a:ln>
        </p:spPr>
      </p:sp>
      <p:sp>
        <p:nvSpPr>
          <p:cNvPr id="90" name="CustomShape 5"/>
          <p:cNvSpPr/>
          <p:nvPr/>
        </p:nvSpPr>
        <p:spPr>
          <a:xfrm>
            <a:off x="145080" y="116640"/>
            <a:ext cx="8856720" cy="6120360"/>
          </a:xfrm>
          <a:prstGeom prst="rect">
            <a:avLst/>
          </a:prstGeom>
          <a:solidFill>
            <a:srgbClr val="ffffff"/>
          </a:solidFill>
          <a:ln w="25560">
            <a:solidFill>
              <a:srgbClr val="ffffff"/>
            </a:solidFill>
            <a:round/>
          </a:ln>
        </p:spPr>
      </p:sp>
      <p:sp>
        <p:nvSpPr>
          <p:cNvPr id="91" name="PlaceHolder 6"/>
          <p:cNvSpPr>
            <a:spLocks noGrp="1"/>
          </p:cNvSpPr>
          <p:nvPr>
            <p:ph type="body"/>
          </p:nvPr>
        </p:nvSpPr>
        <p:spPr>
          <a:xfrm>
            <a:off x="323640" y="980640"/>
            <a:ext cx="8362800" cy="5040360"/>
          </a:xfrm>
          <a:prstGeom prst="rect">
            <a:avLst/>
          </a:prstGeom>
        </p:spPr>
        <p:txBody>
          <a:bodyPr/>
          <a:p>
            <a:pPr>
              <a:buSzPct val="25000"/>
              <a:buFont typeface="StarSymbol"/>
              <a:buChar char=""/>
            </a:pPr>
            <a:r>
              <a:rPr lang="de-DE" sz="3200">
                <a:solidFill>
                  <a:srgbClr val="000000"/>
                </a:solidFill>
                <a:latin typeface="Calibri"/>
              </a:rPr>
              <a:t>Click to edit the outline text format</a:t>
            </a:r>
            <a:endParaRPr/>
          </a:p>
          <a:p>
            <a:pPr lvl="1">
              <a:buSzPct val="25000"/>
              <a:buFont typeface="StarSymbol"/>
              <a:buChar char=""/>
            </a:pPr>
            <a:r>
              <a:rPr lang="de-DE" sz="3200">
                <a:solidFill>
                  <a:srgbClr val="000000"/>
                </a:solidFill>
                <a:latin typeface="Calibri"/>
              </a:rPr>
              <a:t>Second Outline Level</a:t>
            </a:r>
            <a:endParaRPr/>
          </a:p>
          <a:p>
            <a:pPr lvl="2">
              <a:buSzPct val="25000"/>
              <a:buFont typeface="StarSymbol"/>
              <a:buChar char=""/>
            </a:pPr>
            <a:r>
              <a:rPr lang="de-DE" sz="3200">
                <a:solidFill>
                  <a:srgbClr val="000000"/>
                </a:solidFill>
                <a:latin typeface="Calibri"/>
              </a:rPr>
              <a:t>Third Outline Level</a:t>
            </a:r>
            <a:endParaRPr/>
          </a:p>
          <a:p>
            <a:pPr lvl="3">
              <a:buSzPct val="25000"/>
              <a:buFont typeface="StarSymbol"/>
              <a:buChar char=""/>
            </a:pPr>
            <a:r>
              <a:rPr lang="de-DE" sz="3200">
                <a:solidFill>
                  <a:srgbClr val="000000"/>
                </a:solidFill>
                <a:latin typeface="Calibri"/>
              </a:rPr>
              <a:t>Fourth Outline Level</a:t>
            </a:r>
            <a:endParaRPr/>
          </a:p>
          <a:p>
            <a:pPr lvl="4">
              <a:buSzPct val="25000"/>
              <a:buFont typeface="StarSymbol"/>
              <a:buChar char=""/>
            </a:pPr>
            <a:r>
              <a:rPr lang="de-DE" sz="3200">
                <a:solidFill>
                  <a:srgbClr val="000000"/>
                </a:solidFill>
                <a:latin typeface="Calibri"/>
              </a:rPr>
              <a:t>Fifth Outline Level</a:t>
            </a:r>
            <a:endParaRPr/>
          </a:p>
          <a:p>
            <a:pPr lvl="5">
              <a:buSzPct val="2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SzPct val="25000"/>
              <a:buFont typeface="StarSymbol"/>
              <a:buChar char=""/>
            </a:pPr>
            <a:r>
              <a:rPr lang="de-DE" sz="2800">
                <a:solidFill>
                  <a:srgbClr val="000000"/>
                </a:solidFill>
                <a:latin typeface="Calibri"/>
              </a:rPr>
              <a:t>Zweite Ebene</a:t>
            </a:r>
            <a:endParaRPr/>
          </a:p>
          <a:p>
            <a:pPr lvl="2">
              <a:lnSpc>
                <a:spcPct val="100000"/>
              </a:lnSpc>
              <a:buSzPct val="25000"/>
              <a:buFont typeface="StarSymbol"/>
              <a:buChar char=""/>
            </a:pPr>
            <a:r>
              <a:rPr lang="de-DE" sz="2400">
                <a:solidFill>
                  <a:srgbClr val="000000"/>
                </a:solidFill>
                <a:latin typeface="Calibri"/>
              </a:rPr>
              <a:t>Dritte Ebene</a:t>
            </a:r>
            <a:endParaRPr/>
          </a:p>
          <a:p>
            <a:pPr lvl="3">
              <a:lnSpc>
                <a:spcPct val="100000"/>
              </a:lnSpc>
              <a:buSzPct val="25000"/>
              <a:buFont typeface="StarSymbol"/>
              <a:buChar char=""/>
            </a:pPr>
            <a:r>
              <a:rPr lang="de-DE" sz="2000">
                <a:solidFill>
                  <a:srgbClr val="000000"/>
                </a:solidFill>
                <a:latin typeface="Calibri"/>
              </a:rPr>
              <a:t>Vierte Ebene</a:t>
            </a:r>
            <a:endParaRPr/>
          </a:p>
          <a:p>
            <a:pPr lvl="4">
              <a:lnSpc>
                <a:spcPct val="100000"/>
              </a:lnSpc>
              <a:buSzPct val="25000"/>
              <a:buFont typeface="StarSymbol"/>
              <a:buChar char=""/>
            </a:pPr>
            <a:r>
              <a:rPr lang="de-DE" sz="2000">
                <a:solidFill>
                  <a:srgbClr val="000000"/>
                </a:solidFill>
                <a:latin typeface="Calibri"/>
              </a:rPr>
              <a:t>Fünfte Ebene</a:t>
            </a:r>
            <a:endParaRPr/>
          </a:p>
        </p:txBody>
      </p:sp>
      <p:sp>
        <p:nvSpPr>
          <p:cNvPr id="92" name="PlaceHolder 7"/>
          <p:cNvSpPr>
            <a:spLocks noGrp="1"/>
          </p:cNvSpPr>
          <p:nvPr>
            <p:ph type="title"/>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93" name="Line 8"/>
          <p:cNvSpPr/>
          <p:nvPr/>
        </p:nvSpPr>
        <p:spPr>
          <a:xfrm>
            <a:off x="325440" y="764640"/>
            <a:ext cx="8348760" cy="0"/>
          </a:xfrm>
          <a:prstGeom prst="line">
            <a:avLst/>
          </a:prstGeom>
          <a:ln w="12600">
            <a:solidFill>
              <a:srgbClr val="000000"/>
            </a:solidFill>
            <a:round/>
          </a:ln>
        </p:spPr>
      </p:sp>
    </p:spTree>
  </p:cSld>
  <p:clrMap accent1="accent1" accent2="accent2" accent3="accent3" accent4="accent4" accent5="accent5" accent6="accent6" bg1="lt1" bg2="lt2" folHlink="folHlink" hlink="hlink" tx1="dk1" tx2="dk2"/>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126" name="CustomShape 1"/>
          <p:cNvSpPr/>
          <p:nvPr/>
        </p:nvSpPr>
        <p:spPr>
          <a:xfrm>
            <a:off x="145080" y="116640"/>
            <a:ext cx="8856720" cy="6120360"/>
          </a:xfrm>
          <a:prstGeom prst="rect">
            <a:avLst/>
          </a:prstGeom>
          <a:solidFill>
            <a:srgbClr val="ffffff"/>
          </a:solidFill>
          <a:ln w="25560">
            <a:solidFill>
              <a:srgbClr val="ffffff"/>
            </a:solidFill>
            <a:round/>
          </a:ln>
        </p:spPr>
      </p:sp>
      <p:sp>
        <p:nvSpPr>
          <p:cNvPr id="127" name="Line 2"/>
          <p:cNvSpPr/>
          <p:nvPr/>
        </p:nvSpPr>
        <p:spPr>
          <a:xfrm>
            <a:off x="3419640" y="908640"/>
            <a:ext cx="0" cy="5220360"/>
          </a:xfrm>
          <a:prstGeom prst="line">
            <a:avLst/>
          </a:prstGeom>
          <a:ln w="38160">
            <a:solidFill>
              <a:srgbClr val="000000"/>
            </a:solidFill>
            <a:round/>
          </a:ln>
        </p:spPr>
      </p:sp>
      <p:sp>
        <p:nvSpPr>
          <p:cNvPr id="128" name="CustomShape 3"/>
          <p:cNvSpPr/>
          <p:nvPr/>
        </p:nvSpPr>
        <p:spPr>
          <a:xfrm>
            <a:off x="327600" y="980640"/>
            <a:ext cx="2876040" cy="5106600"/>
          </a:xfrm>
          <a:prstGeom prst="rect">
            <a:avLst/>
          </a:prstGeom>
          <a:solidFill>
            <a:srgbClr val="000000"/>
          </a:solidFill>
        </p:spPr>
      </p:sp>
      <p:sp>
        <p:nvSpPr>
          <p:cNvPr id="129" name="Line 4"/>
          <p:cNvSpPr/>
          <p:nvPr/>
        </p:nvSpPr>
        <p:spPr>
          <a:xfrm>
            <a:off x="325440" y="764640"/>
            <a:ext cx="8348760" cy="0"/>
          </a:xfrm>
          <a:prstGeom prst="line">
            <a:avLst/>
          </a:prstGeom>
          <a:ln w="12600">
            <a:solidFill>
              <a:srgbClr val="000000"/>
            </a:solidFill>
            <a:round/>
          </a:ln>
        </p:spPr>
      </p:sp>
      <p:sp>
        <p:nvSpPr>
          <p:cNvPr id="130" name="PlaceHolder 5"/>
          <p:cNvSpPr>
            <a:spLocks noGrp="1"/>
          </p:cNvSpPr>
          <p:nvPr>
            <p:ph type="title"/>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Click to edit the title text formatTitelmasterformat</a:t>
            </a:r>
            <a:endParaRPr/>
          </a:p>
        </p:txBody>
      </p:sp>
      <p:sp>
        <p:nvSpPr>
          <p:cNvPr id="131" name="Line 6"/>
          <p:cNvSpPr/>
          <p:nvPr/>
        </p:nvSpPr>
        <p:spPr>
          <a:xfrm>
            <a:off x="3419640" y="908640"/>
            <a:ext cx="0" cy="5220360"/>
          </a:xfrm>
          <a:prstGeom prst="line">
            <a:avLst/>
          </a:prstGeom>
          <a:ln w="38160">
            <a:solidFill>
              <a:srgbClr val="000000"/>
            </a:solidFill>
            <a:round/>
          </a:ln>
        </p:spPr>
      </p:sp>
      <p:sp>
        <p:nvSpPr>
          <p:cNvPr id="132" name="CustomShape 7"/>
          <p:cNvSpPr/>
          <p:nvPr/>
        </p:nvSpPr>
        <p:spPr>
          <a:xfrm>
            <a:off x="327600" y="980640"/>
            <a:ext cx="2876040" cy="5106600"/>
          </a:xfrm>
          <a:prstGeom prst="rect">
            <a:avLst/>
          </a:prstGeom>
          <a:solidFill>
            <a:srgbClr val="000000"/>
          </a:solidFill>
        </p:spPr>
      </p:sp>
      <p:sp>
        <p:nvSpPr>
          <p:cNvPr id="133" name="Line 8"/>
          <p:cNvSpPr/>
          <p:nvPr/>
        </p:nvSpPr>
        <p:spPr>
          <a:xfrm>
            <a:off x="325440" y="764640"/>
            <a:ext cx="8348760" cy="0"/>
          </a:xfrm>
          <a:prstGeom prst="line">
            <a:avLst/>
          </a:prstGeom>
          <a:ln w="12600">
            <a:solidFill>
              <a:srgbClr val="000000"/>
            </a:solidFill>
            <a:round/>
          </a:ln>
        </p:spPr>
      </p:sp>
      <p:sp>
        <p:nvSpPr>
          <p:cNvPr id="134" name="PlaceHolder 9"/>
          <p:cNvSpPr>
            <a:spLocks noGrp="1"/>
          </p:cNvSpPr>
          <p:nvPr>
            <p:ph type="body"/>
          </p:nvPr>
        </p:nvSpPr>
        <p:spPr>
          <a:xfrm>
            <a:off x="3708000" y="980640"/>
            <a:ext cx="4978440" cy="5040360"/>
          </a:xfrm>
          <a:prstGeom prst="rect">
            <a:avLst/>
          </a:prstGeom>
        </p:spPr>
        <p:txBody>
          <a:bodyPr/>
          <a:p>
            <a:pPr>
              <a:buSzPct val="25000"/>
              <a:buFont typeface="StarSymbol"/>
              <a:buChar char=""/>
            </a:pPr>
            <a:r>
              <a:rPr lang="de-DE" sz="3200">
                <a:solidFill>
                  <a:srgbClr val="000000"/>
                </a:solidFill>
                <a:latin typeface="Calibri"/>
              </a:rPr>
              <a:t>Click to edit the outline text format</a:t>
            </a:r>
            <a:endParaRPr/>
          </a:p>
          <a:p>
            <a:pPr lvl="1">
              <a:buSzPct val="25000"/>
              <a:buFont typeface="StarSymbol"/>
              <a:buChar char=""/>
            </a:pPr>
            <a:r>
              <a:rPr lang="de-DE" sz="3200">
                <a:solidFill>
                  <a:srgbClr val="000000"/>
                </a:solidFill>
                <a:latin typeface="Calibri"/>
              </a:rPr>
              <a:t>Second Outline Level</a:t>
            </a:r>
            <a:endParaRPr/>
          </a:p>
          <a:p>
            <a:pPr lvl="2">
              <a:buSzPct val="25000"/>
              <a:buFont typeface="StarSymbol"/>
              <a:buChar char=""/>
            </a:pPr>
            <a:r>
              <a:rPr lang="de-DE" sz="3200">
                <a:solidFill>
                  <a:srgbClr val="000000"/>
                </a:solidFill>
                <a:latin typeface="Calibri"/>
              </a:rPr>
              <a:t>Third Outline Level</a:t>
            </a:r>
            <a:endParaRPr/>
          </a:p>
          <a:p>
            <a:pPr lvl="3">
              <a:buSzPct val="25000"/>
              <a:buFont typeface="StarSymbol"/>
              <a:buChar char=""/>
            </a:pPr>
            <a:r>
              <a:rPr lang="de-DE" sz="3200">
                <a:solidFill>
                  <a:srgbClr val="000000"/>
                </a:solidFill>
                <a:latin typeface="Calibri"/>
              </a:rPr>
              <a:t>Fourth Outline Level</a:t>
            </a:r>
            <a:endParaRPr/>
          </a:p>
          <a:p>
            <a:pPr lvl="4">
              <a:buSzPct val="25000"/>
              <a:buFont typeface="StarSymbol"/>
              <a:buChar char=""/>
            </a:pPr>
            <a:r>
              <a:rPr lang="de-DE" sz="3200">
                <a:solidFill>
                  <a:srgbClr val="000000"/>
                </a:solidFill>
                <a:latin typeface="Calibri"/>
              </a:rPr>
              <a:t>Fifth Outline Level</a:t>
            </a:r>
            <a:endParaRPr/>
          </a:p>
          <a:p>
            <a:pPr lvl="5">
              <a:buSzPct val="25000"/>
              <a:buFont typeface="StarSymbol"/>
              <a:buChar char=""/>
            </a:pPr>
            <a:r>
              <a:rPr lang="de-DE" sz="3200">
                <a:solidFill>
                  <a:srgbClr val="000000"/>
                </a:solidFill>
                <a:latin typeface="Calibri"/>
              </a:rPr>
              <a:t>Sixth Outline Level</a:t>
            </a:r>
            <a:endParaRPr/>
          </a:p>
          <a:p>
            <a:pPr>
              <a:lnSpc>
                <a:spcPct val="100000"/>
              </a:lnSpc>
              <a:buFont typeface="Arial"/>
              <a:buChar char="•"/>
            </a:pPr>
            <a:r>
              <a:rPr lang="de-DE" sz="3200">
                <a:solidFill>
                  <a:srgbClr val="000000"/>
                </a:solidFill>
                <a:latin typeface="Calibri"/>
              </a:rPr>
              <a:t>Seventh Outline LevelTextmasterformat bearbeiten</a:t>
            </a:r>
            <a:endParaRPr/>
          </a:p>
          <a:p>
            <a:pPr lvl="1">
              <a:lnSpc>
                <a:spcPct val="100000"/>
              </a:lnSpc>
              <a:buSzPct val="25000"/>
              <a:buFont typeface="StarSymbol"/>
              <a:buChar char=""/>
            </a:pPr>
            <a:r>
              <a:rPr lang="de-DE" sz="2800">
                <a:solidFill>
                  <a:srgbClr val="000000"/>
                </a:solidFill>
                <a:latin typeface="Calibri"/>
              </a:rPr>
              <a:t>Zweite Ebene</a:t>
            </a:r>
            <a:endParaRPr/>
          </a:p>
          <a:p>
            <a:pPr lvl="2">
              <a:lnSpc>
                <a:spcPct val="100000"/>
              </a:lnSpc>
              <a:buSzPct val="25000"/>
              <a:buFont typeface="StarSymbol"/>
              <a:buChar char=""/>
            </a:pPr>
            <a:r>
              <a:rPr lang="de-DE" sz="2400">
                <a:solidFill>
                  <a:srgbClr val="000000"/>
                </a:solidFill>
                <a:latin typeface="Calibri"/>
              </a:rPr>
              <a:t>Dritte Ebene</a:t>
            </a:r>
            <a:endParaRPr/>
          </a:p>
          <a:p>
            <a:pPr lvl="3">
              <a:lnSpc>
                <a:spcPct val="100000"/>
              </a:lnSpc>
              <a:buSzPct val="25000"/>
              <a:buFont typeface="StarSymbol"/>
              <a:buChar char=""/>
            </a:pPr>
            <a:r>
              <a:rPr lang="de-DE" sz="2000">
                <a:solidFill>
                  <a:srgbClr val="000000"/>
                </a:solidFill>
                <a:latin typeface="Calibri"/>
              </a:rPr>
              <a:t>Vierte Ebene</a:t>
            </a:r>
            <a:endParaRPr/>
          </a:p>
          <a:p>
            <a:pPr lvl="4">
              <a:lnSpc>
                <a:spcPct val="100000"/>
              </a:lnSpc>
              <a:buSzPct val="25000"/>
              <a:buFont typeface="StarSymbol"/>
              <a:buChar char=""/>
            </a:pPr>
            <a:r>
              <a:rPr lang="de-DE" sz="2000">
                <a:solidFill>
                  <a:srgbClr val="000000"/>
                </a:solidFill>
                <a:latin typeface="Calibri"/>
              </a:rPr>
              <a:t>Fünfte Ebene</a:t>
            </a:r>
            <a:endParaRPr/>
          </a:p>
        </p:txBody>
      </p:sp>
    </p:spTree>
  </p:cSld>
  <p:clrMap accent1="accent1" accent2="accent2" accent3="accent3" accent4="accent4" accent5="accent5" accent6="accent6" bg1="lt1" bg2="lt2" folHlink="folHlink" hlink="hlink" tx1="dk1" tx2="dk2"/>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167" name="CustomShape 1"/>
          <p:cNvSpPr/>
          <p:nvPr/>
        </p:nvSpPr>
        <p:spPr>
          <a:xfrm>
            <a:off x="145080" y="116640"/>
            <a:ext cx="8856720" cy="6120360"/>
          </a:xfrm>
          <a:prstGeom prst="rect">
            <a:avLst/>
          </a:prstGeom>
          <a:solidFill>
            <a:srgbClr val="ffffff"/>
          </a:solidFill>
          <a:ln w="25560">
            <a:solidFill>
              <a:srgbClr val="ffffff"/>
            </a:solidFill>
            <a:round/>
          </a:ln>
        </p:spPr>
      </p:sp>
      <p:sp>
        <p:nvSpPr>
          <p:cNvPr id="168" name="Line 2"/>
          <p:cNvSpPr/>
          <p:nvPr/>
        </p:nvSpPr>
        <p:spPr>
          <a:xfrm>
            <a:off x="3419640" y="908640"/>
            <a:ext cx="0" cy="5220360"/>
          </a:xfrm>
          <a:prstGeom prst="line">
            <a:avLst/>
          </a:prstGeom>
          <a:ln w="38160">
            <a:solidFill>
              <a:srgbClr val="000000"/>
            </a:solidFill>
            <a:round/>
          </a:ln>
        </p:spPr>
      </p:sp>
      <p:sp>
        <p:nvSpPr>
          <p:cNvPr id="169" name="CustomShape 3"/>
          <p:cNvSpPr/>
          <p:nvPr/>
        </p:nvSpPr>
        <p:spPr>
          <a:xfrm>
            <a:off x="327600" y="980640"/>
            <a:ext cx="2876040" cy="5106600"/>
          </a:xfrm>
          <a:prstGeom prst="rect">
            <a:avLst/>
          </a:prstGeom>
          <a:solidFill>
            <a:srgbClr val="000000"/>
          </a:solidFill>
        </p:spPr>
      </p:sp>
      <p:sp>
        <p:nvSpPr>
          <p:cNvPr id="170" name="Line 4"/>
          <p:cNvSpPr/>
          <p:nvPr/>
        </p:nvSpPr>
        <p:spPr>
          <a:xfrm>
            <a:off x="325440" y="764640"/>
            <a:ext cx="8348760" cy="0"/>
          </a:xfrm>
          <a:prstGeom prst="line">
            <a:avLst/>
          </a:prstGeom>
          <a:ln w="12600">
            <a:solidFill>
              <a:srgbClr val="000000"/>
            </a:solidFill>
            <a:round/>
          </a:ln>
        </p:spPr>
      </p:sp>
      <p:sp>
        <p:nvSpPr>
          <p:cNvPr id="171" name="PlaceHolder 5"/>
          <p:cNvSpPr>
            <a:spLocks noGrp="1"/>
          </p:cNvSpPr>
          <p:nvPr>
            <p:ph type="dt"/>
          </p:nvPr>
        </p:nvSpPr>
        <p:spPr>
          <a:xfrm>
            <a:off x="457200" y="6356520"/>
            <a:ext cx="2133360" cy="364680"/>
          </a:xfrm>
          <a:prstGeom prst="rect">
            <a:avLst/>
          </a:prstGeom>
        </p:spPr>
        <p:txBody>
          <a:bodyPr anchor="ctr"/>
          <a:p>
            <a:pPr>
              <a:lnSpc>
                <a:spcPct val="100000"/>
              </a:lnSpc>
            </a:pPr>
            <a:r>
              <a:rPr lang="en-US" sz="1400">
                <a:solidFill>
                  <a:srgbClr val="ffffff"/>
                </a:solidFill>
                <a:latin typeface="Calibri"/>
              </a:rPr>
              <a:t>12/10/13</a:t>
            </a:r>
            <a:endParaRPr/>
          </a:p>
        </p:txBody>
      </p:sp>
      <p:sp>
        <p:nvSpPr>
          <p:cNvPr id="172" name="PlaceHolder 6"/>
          <p:cNvSpPr>
            <a:spLocks noGrp="1"/>
          </p:cNvSpPr>
          <p:nvPr>
            <p:ph type="ftr"/>
          </p:nvPr>
        </p:nvSpPr>
        <p:spPr>
          <a:xfrm>
            <a:off x="3124080" y="6356520"/>
            <a:ext cx="2895120" cy="364680"/>
          </a:xfrm>
          <a:prstGeom prst="rect">
            <a:avLst/>
          </a:prstGeom>
        </p:spPr>
        <p:txBody>
          <a:bodyPr anchor="ctr"/>
          <a:p>
            <a:pPr algn="ctr">
              <a:lnSpc>
                <a:spcPct val="100000"/>
              </a:lnSpc>
            </a:pPr>
            <a:r>
              <a:rPr lang="en-US" sz="1400">
                <a:solidFill>
                  <a:srgbClr val="ffffff"/>
                </a:solidFill>
                <a:latin typeface="Calibri"/>
              </a:rPr>
              <a:t>Riester Bausparen</a:t>
            </a:r>
            <a:endParaRPr/>
          </a:p>
        </p:txBody>
      </p:sp>
      <p:sp>
        <p:nvSpPr>
          <p:cNvPr id="173" name="PlaceHolder 7"/>
          <p:cNvSpPr>
            <a:spLocks noGrp="1"/>
          </p:cNvSpPr>
          <p:nvPr>
            <p:ph type="sldNum"/>
          </p:nvPr>
        </p:nvSpPr>
        <p:spPr>
          <a:xfrm>
            <a:off x="6553080" y="6356520"/>
            <a:ext cx="2133360" cy="364680"/>
          </a:xfrm>
          <a:prstGeom prst="rect">
            <a:avLst/>
          </a:prstGeom>
        </p:spPr>
        <p:txBody>
          <a:bodyPr anchor="ctr"/>
          <a:p>
            <a:pPr algn="r">
              <a:lnSpc>
                <a:spcPct val="100000"/>
              </a:lnSpc>
            </a:pPr>
            <a:fld id="{EDE6500B-7F49-4687-BCE9-4C904871CC83}" type="slidenum">
              <a:rPr lang="en-US" sz="1400">
                <a:solidFill>
                  <a:srgbClr val="ffffff"/>
                </a:solidFill>
                <a:latin typeface="Calibri"/>
              </a:rPr>
              <a:t>&lt;number&gt;</a:t>
            </a:fld>
            <a:endParaRPr/>
          </a:p>
        </p:txBody>
      </p:sp>
      <p:sp>
        <p:nvSpPr>
          <p:cNvPr id="174" name="CustomShape 8"/>
          <p:cNvSpPr/>
          <p:nvPr/>
        </p:nvSpPr>
        <p:spPr>
          <a:xfrm>
            <a:off x="395640" y="6309360"/>
            <a:ext cx="8424720" cy="431640"/>
          </a:xfrm>
          <a:prstGeom prst="rect">
            <a:avLst/>
          </a:prstGeom>
          <a:solidFill>
            <a:srgbClr val="254061"/>
          </a:solidFill>
        </p:spPr>
      </p:sp>
      <p:sp>
        <p:nvSpPr>
          <p:cNvPr id="175" name="CustomShape 9"/>
          <p:cNvSpPr/>
          <p:nvPr/>
        </p:nvSpPr>
        <p:spPr>
          <a:xfrm>
            <a:off x="145080" y="116640"/>
            <a:ext cx="8856720" cy="6408360"/>
          </a:xfrm>
          <a:prstGeom prst="rect">
            <a:avLst/>
          </a:prstGeom>
          <a:solidFill>
            <a:srgbClr val="ffffff"/>
          </a:solidFill>
          <a:ln w="25560">
            <a:solidFill>
              <a:srgbClr val="ffffff"/>
            </a:solidFill>
            <a:round/>
          </a:ln>
        </p:spPr>
      </p:sp>
      <p:sp>
        <p:nvSpPr>
          <p:cNvPr id="176" name="Line 10"/>
          <p:cNvSpPr/>
          <p:nvPr/>
        </p:nvSpPr>
        <p:spPr>
          <a:xfrm>
            <a:off x="395280" y="1484640"/>
            <a:ext cx="8281080" cy="0"/>
          </a:xfrm>
          <a:prstGeom prst="line">
            <a:avLst/>
          </a:prstGeom>
          <a:ln w="38160">
            <a:solidFill>
              <a:srgbClr val="000000"/>
            </a:solidFill>
            <a:round/>
          </a:ln>
        </p:spPr>
      </p:sp>
      <p:sp>
        <p:nvSpPr>
          <p:cNvPr id="177" name="CustomShape 11"/>
          <p:cNvSpPr/>
          <p:nvPr/>
        </p:nvSpPr>
        <p:spPr>
          <a:xfrm>
            <a:off x="611640" y="332640"/>
            <a:ext cx="6766200" cy="867600"/>
          </a:xfrm>
          <a:prstGeom prst="rect">
            <a:avLst/>
          </a:prstGeom>
        </p:spPr>
        <p:txBody>
          <a:bodyPr anchor="ctr"/>
          <a:p>
            <a:pPr>
              <a:lnSpc>
                <a:spcPct val="100000"/>
              </a:lnSpc>
            </a:pPr>
            <a:r>
              <a:rPr lang="en-US" sz="4400">
                <a:solidFill>
                  <a:srgbClr val="000000"/>
                </a:solidFill>
                <a:latin typeface="Calibri"/>
              </a:rPr>
              <a:t>Vielen Dank für Eure Aufmerksamkeit!</a:t>
            </a:r>
            <a:endParaRPr/>
          </a:p>
        </p:txBody>
      </p:sp>
      <p:sp>
        <p:nvSpPr>
          <p:cNvPr id="178" name="PlaceHolder 12"/>
          <p:cNvSpPr>
            <a:spLocks noGrp="1"/>
          </p:cNvSpPr>
          <p:nvPr>
            <p:ph type="title"/>
          </p:nvPr>
        </p:nvSpPr>
        <p:spPr>
          <a:xfrm>
            <a:off x="457200" y="273600"/>
            <a:ext cx="8229240" cy="1144800"/>
          </a:xfrm>
          <a:prstGeom prst="rect">
            <a:avLst/>
          </a:prstGeom>
        </p:spPr>
        <p:txBody>
          <a:bodyPr anchor="ctr" bIns="0" lIns="0" rIns="0" tIns="0" wrap="none"/>
          <a:p>
            <a:r>
              <a:rPr lang="de-DE"/>
              <a:t>Click to edit the title text format</a:t>
            </a:r>
            <a:endParaRPr/>
          </a:p>
        </p:txBody>
      </p:sp>
      <p:sp>
        <p:nvSpPr>
          <p:cNvPr id="179" name="PlaceHolder 13"/>
          <p:cNvSpPr>
            <a:spLocks noGrp="1"/>
          </p:cNvSpPr>
          <p:nvPr>
            <p:ph type="body"/>
          </p:nvPr>
        </p:nvSpPr>
        <p:spPr>
          <a:xfrm>
            <a:off x="457200" y="1604520"/>
            <a:ext cx="8229240" cy="3977280"/>
          </a:xfrm>
          <a:prstGeom prst="rect">
            <a:avLst/>
          </a:prstGeom>
        </p:spPr>
        <p:txBody>
          <a:bodyPr bIns="0" lIns="0" rIns="0" tIns="0" wrap="none"/>
          <a:p>
            <a:pPr>
              <a:buSzPct val="25000"/>
              <a:buFont typeface="StarSymbol"/>
              <a:buChar char=""/>
            </a:pPr>
            <a:r>
              <a:rPr lang="de-DE"/>
              <a:t>Click to edit the outline text format</a:t>
            </a:r>
            <a:endParaRPr/>
          </a:p>
          <a:p>
            <a:pPr lvl="1">
              <a:buSzPct val="25000"/>
              <a:buFont typeface="StarSymbol"/>
              <a:buChar char=""/>
            </a:pPr>
            <a:r>
              <a:rPr lang="de-DE"/>
              <a:t>Second Outline Level</a:t>
            </a:r>
            <a:endParaRPr/>
          </a:p>
          <a:p>
            <a:pPr lvl="2">
              <a:buSzPct val="25000"/>
              <a:buFont typeface="StarSymbol"/>
              <a:buChar char=""/>
            </a:pPr>
            <a:r>
              <a:rPr lang="de-DE"/>
              <a:t>Third Outline Level</a:t>
            </a:r>
            <a:endParaRPr/>
          </a:p>
          <a:p>
            <a:pPr lvl="3">
              <a:buSzPct val="25000"/>
              <a:buFont typeface="StarSymbol"/>
              <a:buChar char=""/>
            </a:pPr>
            <a:r>
              <a:rPr lang="de-DE"/>
              <a:t>Fourth Outline Level</a:t>
            </a:r>
            <a:endParaRPr/>
          </a:p>
          <a:p>
            <a:pPr lvl="4">
              <a:buSzPct val="25000"/>
              <a:buFont typeface="StarSymbol"/>
              <a:buChar char=""/>
            </a:pPr>
            <a:r>
              <a:rPr lang="de-DE"/>
              <a:t>Fifth Outline Level</a:t>
            </a:r>
            <a:endParaRPr/>
          </a:p>
          <a:p>
            <a:pPr lvl="5">
              <a:buSzPct val="25000"/>
              <a:buFont typeface="StarSymbol"/>
              <a:buChar char=""/>
            </a:pPr>
            <a:r>
              <a:rPr lang="de-DE"/>
              <a:t>Sixth Outline Level</a:t>
            </a:r>
            <a:endParaRPr/>
          </a:p>
          <a:p>
            <a:pPr lvl="6">
              <a:buSzPct val="25000"/>
              <a:buFont typeface="StarSymbol"/>
              <a:buChar char=""/>
            </a:pPr>
            <a:r>
              <a:rPr lang="de-DE"/>
              <a:t>Seventh Outline Level</a:t>
            </a:r>
            <a:endParaRPr/>
          </a:p>
        </p:txBody>
      </p:sp>
    </p:spTree>
  </p:cSld>
  <p:clrMap accent1="accent1" accent2="accent2" accent3="accent3" accent4="accent4" accent5="accent5" accent6="accent6" bg1="lt1" bg2="lt2" folHlink="folHlink" hlink="hlink" tx1="dk1" tx2="dk2"/>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37.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7.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3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3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3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7.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7.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7.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7.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www.br.de/radio/bayern2/sendungen/iq-wissenschaft-und-forschung/gesellschaft/eu-forschung-forschungsgelder100.html" TargetMode="External"/><Relationship Id="rId2" Type="http://schemas.openxmlformats.org/officeDocument/2006/relationships/hyperlink" Target="http://www.br.de/radio/bayern2/sendungen/iq-wissenschaft-und-forschung/gesellschaft/eu-forschung-forschungsgelder100.html" TargetMode="External"/><Relationship Id="rId3" Type="http://schemas.openxmlformats.org/officeDocument/2006/relationships/hyperlink" Target="http://www.tagesschau.de/wirtschaft/fischerei110.html" TargetMode="External"/><Relationship Id="rId4" Type="http://schemas.openxmlformats.org/officeDocument/2006/relationships/hyperlink" Target="http://www.tagesschau.de/wirtschaft/fischerei110.html" TargetMode="External"/><Relationship Id="rId5" Type="http://schemas.openxmlformats.org/officeDocument/2006/relationships/hyperlink" Target="http://ec.europa.eu/research/horizon2020/index_en.cfm?pg=h2020" TargetMode="External"/><Relationship Id="rId6" Type="http://schemas.openxmlformats.org/officeDocument/2006/relationships/hyperlink" Target="http://ec.europa.eu/research/horizon2020/index_en.cfm?pg=h2020" TargetMode="External"/><Relationship Id="rId7" Type="http://schemas.openxmlformats.org/officeDocument/2006/relationships/hyperlink" Target="http://ec.europa.eu/research/horizon2020/index_en.cfm?pg=h2020" TargetMode="External"/><Relationship Id="rId8" Type="http://schemas.openxmlformats.org/officeDocument/2006/relationships/hyperlink" Target="http://www.deutschlandfunk.de/forschung-zwischen-elfenbeinturm-und-wunschkonzert.1148.de.html?dram:article_id=264783" TargetMode="External"/><Relationship Id="rId9" Type="http://schemas.openxmlformats.org/officeDocument/2006/relationships/hyperlink" Target="http://www.wissenschaft.nrw.de/forschung/foerderung/europaeische-forschungs-und-innovationsfoerderung/horizont-2020/" TargetMode="External"/><Relationship Id="rId10" Type="http://schemas.openxmlformats.org/officeDocument/2006/relationships/hyperlink" Target="http://www.br.de/radio/bayern2/sendungen/iq-wissenschaft-und-forschung/gesellschaft/eu-forschung-forschungsgelder100.html" TargetMode="External"/><Relationship Id="rId11" Type="http://schemas.openxmlformats.org/officeDocument/2006/relationships/hyperlink" Target="http://www.br.de/radio/bayern2/sendungen/iq-wissenschaft-und-forschung/gesellschaft/eu-forschung-forschungsgelder100.html" TargetMode="External"/><Relationship Id="rId12" Type="http://schemas.openxmlformats.org/officeDocument/2006/relationships/hyperlink" Target="http://www.oncoscreen.com/images/reagenzglas.jpg" TargetMode="External"/><Relationship Id="rId13" Type="http://schemas.openxmlformats.org/officeDocument/2006/relationships/hyperlink" Target="http://ec.europa.eu/digital-agenda/sites/digital-agenda/files/horizon2020_0.JPG" TargetMode="External"/><Relationship Id="rId14" Type="http://schemas.openxmlformats.org/officeDocument/2006/relationships/hyperlink" Target="http://ec.europa.eu/digital-agenda/sites/digital-agenda/files/horizon2020_0.JPG" TargetMode="External"/><Relationship Id="rId15" Type="http://schemas.openxmlformats.org/officeDocument/2006/relationships/hyperlink" Target="http://www.computerhistory.org/atchm/wp-content/uploads/2011/12/Steve-Jobs-iPhone.jpg" TargetMode="External"/><Relationship Id="rId16" Type="http://schemas.openxmlformats.org/officeDocument/2006/relationships/hyperlink" Target="http://www.computerhistory.org/atchm/wp-content/uploads/2011/12/Steve-Jobs-iPhone.jpg" TargetMode="External"/><Relationship Id="rId17" Type="http://schemas.openxmlformats.org/officeDocument/2006/relationships/slideLayout" Target="../slideLayouts/slideLayout1.xml"/><Relationship Id="rId18"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www.loewensolar.de/_img/1/pic_16.jpg" TargetMode="External"/><Relationship Id="rId2" Type="http://schemas.openxmlformats.org/officeDocument/2006/relationships/hyperlink" Target="http://d3r6fppmnpquqq.cloudfront.net/e0/ac/i80391392._szw270h3500_.jpg" TargetMode="External"/><Relationship Id="rId3" Type="http://schemas.openxmlformats.org/officeDocument/2006/relationships/hyperlink" Target="http://d3r6fppmnpquqq.cloudfront.net/e0/ac/i80391392._szw270h3500_.jpg" TargetMode="External"/><Relationship Id="rId4" Type="http://schemas.openxmlformats.org/officeDocument/2006/relationships/hyperlink" Target="http://juist-nachrichten.de/wp-content/uploads/2012/05/grundgesetz1.jpg" TargetMode="External"/><Relationship Id="rId5" Type="http://schemas.openxmlformats.org/officeDocument/2006/relationships/hyperlink" Target="http://juist-nachrichten.de/wp-content/uploads/2012/05/grundgesetz1.jpg" TargetMode="External"/><Relationship Id="rId6" Type="http://schemas.openxmlformats.org/officeDocument/2006/relationships/hyperlink" Target="http://www.wissenschaft.de/fast_forward" TargetMode="External"/><Relationship Id="rId7" Type="http://schemas.openxmlformats.org/officeDocument/2006/relationships/hyperlink" Target="http://1.bp.blogspot.com/-MWf328hj0CY/TZmsAQU18BI/AAAAAAAAAO0/EaXPZPBYPys/s1600/150px-Flag_of_Europe.svg.png" TargetMode="External"/><Relationship Id="rId8" Type="http://schemas.openxmlformats.org/officeDocument/2006/relationships/hyperlink" Target="http://1.bp.blogspot.com/-MWf328hj0CY/TZmsAQU18BI/AAAAAAAAAO0/EaXPZPBYPys/s1600/150px-Flag_of_Europe.svg.png" TargetMode="External"/><Relationship Id="rId9" Type="http://schemas.openxmlformats.org/officeDocument/2006/relationships/slideLayout" Target="../slideLayouts/slideLayout1.xml"/><Relationship Id="rId10"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www.taz.de/!86420" TargetMode="External"/><Relationship Id="rId2" Type="http://schemas.openxmlformats.org/officeDocument/2006/relationships/hyperlink" Target="http://www.taz.de/!86420" TargetMode="External"/><Relationship Id="rId3" Type="http://schemas.openxmlformats.org/officeDocument/2006/relationships/hyperlink" Target="http://www.hochschulverband.de/cms1/pressemitteilung+M53b7fb95070.html" TargetMode="External"/><Relationship Id="rId4" Type="http://schemas.openxmlformats.org/officeDocument/2006/relationships/hyperlink" Target="http://www.hochschulverband.de/cms1/pressemitteilung+M53b7fb95070.html" TargetMode="External"/><Relationship Id="rId5" Type="http://schemas.openxmlformats.org/officeDocument/2006/relationships/hyperlink" Target="http://www.hochschulverband.de/cms1/pressemitteilung+M53b7fb95070.html" TargetMode="External"/><Relationship Id="rId6" Type="http://schemas.openxmlformats.org/officeDocument/2006/relationships/hyperlink" Target="http://www.ethikkommission.uni-bremen.de/EthikO.htm" TargetMode="External"/><Relationship Id="rId7" Type="http://schemas.openxmlformats.org/officeDocument/2006/relationships/slideLayout" Target="../slideLayouts/slideLayout1.xml"/><Relationship Id="rId8"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http://www.dfg.de/" TargetMode="External"/><Relationship Id="rId2" Type="http://schemas.openxmlformats.org/officeDocument/2006/relationships/hyperlink" Target="http://www.dfg.de/" TargetMode="External"/><Relationship Id="rId3" Type="http://schemas.openxmlformats.org/officeDocument/2006/relationships/hyperlink" Target="http://www.mi.fu-berlin.de/wiki/pub/AgMathLife/SoftSkillsWS13/DFG_Drittmittelfoerderung.pdf" TargetMode="External"/><Relationship Id="rId4" Type="http://schemas.openxmlformats.org/officeDocument/2006/relationships/hyperlink" Target="http://www.mi.fu-berlin.de/wiki/pub/AgMathLife/SoftSkillsWS13/DFG_Drittmittelfoerderung.pdf" TargetMode="External"/><Relationship Id="rId5" Type="http://schemas.openxmlformats.org/officeDocument/2006/relationships/hyperlink" Target="http://www.zm-online.de/home/meinung/Nachholbedarf-in-der-Drittmittelfoerderung_142422.html" TargetMode="External"/><Relationship Id="rId6" Type="http://schemas.openxmlformats.org/officeDocument/2006/relationships/hyperlink" Target="http://www.zm-online.de/home/meinung/Nachholbedarf-in-der-Drittmittelfoerderung_142422.html" TargetMode="External"/><Relationship Id="rId7" Type="http://schemas.openxmlformats.org/officeDocument/2006/relationships/hyperlink" Target="http://www.kisswin.de/kisswin/infothek/infothek-einzelansicht/datum/2011/10/10/drittmittel-fuer-projektfoerderung.html?no_cache=1&amp;cHash=a550d4ed7f4911201d27e37553d4568b" TargetMode="External"/><Relationship Id="rId8" Type="http://schemas.openxmlformats.org/officeDocument/2006/relationships/hyperlink" Target="http://www.kisswin.de/kisswin/infothek/infothek-einzelansicht/datum/2011/10/10/drittmittel-fuer-projektfoerderung.html?no_cache=1&amp;cHash=a550d4ed7f4911201d27e37553d4568b" TargetMode="External"/><Relationship Id="rId9" Type="http://schemas.openxmlformats.org/officeDocument/2006/relationships/hyperlink" Target="http://www.linksfraktion.de/themen/drittmittelfoerderung-hochschulen/" TargetMode="External"/><Relationship Id="rId10" Type="http://schemas.openxmlformats.org/officeDocument/2006/relationships/hyperlink" Target="http://www.linksfraktion.de/themen/drittmittelfoerderung-hochschulen/" TargetMode="External"/><Relationship Id="rId11" Type="http://schemas.openxmlformats.org/officeDocument/2006/relationships/hyperlink" Target="http://www.hochschulwatch.de/" TargetMode="External"/><Relationship Id="rId12" Type="http://schemas.openxmlformats.org/officeDocument/2006/relationships/hyperlink" Target="http://www.hochschulwatch.de/" TargetMode="External"/><Relationship Id="rId13" Type="http://schemas.openxmlformats.org/officeDocument/2006/relationships/hyperlink" Target="http://www.uni-heidelberg.de/presse/ruca/ruca03_01/drittmittel.html" TargetMode="External"/><Relationship Id="rId14" Type="http://schemas.openxmlformats.org/officeDocument/2006/relationships/hyperlink" Target="http://www.dfg.de/zentralablage/bilder/dfg_im_profil/geschichte/dfg_innenhof_heute.jpg" TargetMode="External"/><Relationship Id="rId15" Type="http://schemas.openxmlformats.org/officeDocument/2006/relationships/hyperlink" Target="http://www.dfg.de/zentralablage/bilder/dfg_im_profil/geschichte/dfg_innenhof_heute.jpg" TargetMode="External"/><Relationship Id="rId16" Type="http://schemas.openxmlformats.org/officeDocument/2006/relationships/hyperlink" Target="http://transparency.de/newsletter/uploadimages/hochschulwatch_400.png" TargetMode="External"/><Relationship Id="rId17" Type="http://schemas.openxmlformats.org/officeDocument/2006/relationships/hyperlink" Target="http://transparency.de/newsletter/uploadimages/hochschulwatch_400.png" TargetMode="External"/><Relationship Id="rId18" Type="http://schemas.openxmlformats.org/officeDocument/2006/relationships/slideLayout" Target="../slideLayouts/slideLayout1.xml"/><Relationship Id="rId19"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kmail.ikp.physik.tu-darmstadt.de/gvw/index.html#anfang" TargetMode="External"/><Relationship Id="rId2" Type="http://schemas.openxmlformats.org/officeDocument/2006/relationships/hyperlink" Target="http://skmail.ikp.physik.tu-darmstadt.de/gvw/index.html#anfang" TargetMode="External"/><Relationship Id="rId3" Type="http://schemas.openxmlformats.org/officeDocument/2006/relationships/hyperlink" Target="http://skmail.ikp.physik.tu-darmstadt.de/gvw/graphik/GVW_Homepage_Header.jpg" TargetMode="External"/><Relationship Id="rId4" Type="http://schemas.openxmlformats.org/officeDocument/2006/relationships/hyperlink" Target="http://skmail.ikp.physik.tu-darmstadt.de/gvw/graphik/GVW_Homepage_Header.jpg" TargetMode="External"/><Relationship Id="rId5" Type="http://schemas.openxmlformats.org/officeDocument/2006/relationships/hyperlink" Target="http://skmail.ikp.physik.tu-darmstadt.de/gvw/graphik/GVW_Homepage_Header.jpg" TargetMode="External"/><Relationship Id="rId6" Type="http://schemas.openxmlformats.org/officeDocument/2006/relationships/hyperlink" Target="http://www.fiff.de/" TargetMode="External"/><Relationship Id="rId7" Type="http://schemas.openxmlformats.org/officeDocument/2006/relationships/hyperlink" Target="http://www.fiff.de/" TargetMode="External"/><Relationship Id="rId8" Type="http://schemas.openxmlformats.org/officeDocument/2006/relationships/hyperlink" Target="http://www.fiff.de/" TargetMode="External"/><Relationship Id="rId9" Type="http://schemas.openxmlformats.org/officeDocument/2006/relationships/hyperlink" Target="http://commons.wikimedia.org/wiki/File:Nagasakibomb.jpg" TargetMode="External"/><Relationship Id="rId10" Type="http://schemas.openxmlformats.org/officeDocument/2006/relationships/hyperlink" Target="http://commons.wikimedia.org/wiki/File:Nagasakibomb.jpg" TargetMode="External"/><Relationship Id="rId11" Type="http://schemas.openxmlformats.org/officeDocument/2006/relationships/hyperlink" Target="http://skmail.ikp.physik.tu-darmstadt.de/gvw/graphik/GVW_Homepage_Header.jpg" TargetMode="External"/><Relationship Id="rId12" Type="http://schemas.openxmlformats.org/officeDocument/2006/relationships/hyperlink" Target="http://skmail.ikp.physik.tu-darmstadt.de/gvw/graphik/GVW_Homepage_Header.jpg" TargetMode="External"/><Relationship Id="rId13" Type="http://schemas.openxmlformats.org/officeDocument/2006/relationships/hyperlink" Target="http://fiff.de/logo2.png" TargetMode="External"/><Relationship Id="rId14" Type="http://schemas.openxmlformats.org/officeDocument/2006/relationships/hyperlink" Target="http://fiff.de/logo2.png" TargetMode="External"/><Relationship Id="rId15" Type="http://schemas.openxmlformats.org/officeDocument/2006/relationships/slideLayout" Target="../slideLayouts/slideLayout1.xml"/><Relationship Id="rId16"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CustomShape 1"/>
          <p:cNvSpPr/>
          <p:nvPr/>
        </p:nvSpPr>
        <p:spPr>
          <a:xfrm>
            <a:off x="107640" y="116640"/>
            <a:ext cx="8928720" cy="6131520"/>
          </a:xfrm>
          <a:prstGeom prst="rect">
            <a:avLst/>
          </a:prstGeom>
          <a:solidFill>
            <a:srgbClr val="000000"/>
          </a:solidFill>
          <a:ln w="25560">
            <a:solidFill>
              <a:srgbClr val="000000"/>
            </a:solidFill>
            <a:round/>
          </a:ln>
        </p:spPr>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33"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000000"/>
                </a:solidFill>
                <a:latin typeface="Calibri"/>
              </a:rPr>
              <a:t>Beeinflussung der Wissenschaft </a:t>
            </a:r>
            <a:r>
              <a:rPr lang="de-DE" sz="3200">
                <a:solidFill>
                  <a:srgbClr val="000000"/>
                </a:solidFill>
                <a:latin typeface="Calibri"/>
              </a:rPr>
              <a:t>
</a:t>
            </a:r>
            <a:r>
              <a:rPr lang="de-DE" sz="2000">
                <a:solidFill>
                  <a:srgbClr val="000000"/>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34" name="Picture 2"/>
          <p:cNvPicPr/>
          <p:nvPr/>
        </p:nvPicPr>
        <p:blipFill>
          <a:blip r:embed="rId1"/>
          <a:stretch>
            <a:fillRect/>
          </a:stretch>
        </p:blipFill>
        <p:spPr>
          <a:xfrm>
            <a:off x="2062440" y="3344400"/>
            <a:ext cx="4876560" cy="2742840"/>
          </a:xfrm>
          <a:prstGeom prst="rect">
            <a:avLst/>
          </a:prstGeom>
        </p:spPr>
      </p:pic>
      <p:sp>
        <p:nvSpPr>
          <p:cNvPr id="235"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Wer entscheidet was geforscht wird?</a:t>
            </a:r>
            <a:endParaRPr/>
          </a:p>
        </p:txBody>
      </p:sp>
      <p:sp>
        <p:nvSpPr>
          <p:cNvPr id="236" name="TextShape 2"/>
          <p:cNvSpPr txBox="1"/>
          <p:nvPr/>
        </p:nvSpPr>
        <p:spPr>
          <a:xfrm>
            <a:off x="327600" y="980640"/>
            <a:ext cx="8358840" cy="2016000"/>
          </a:xfrm>
          <a:prstGeom prst="rect">
            <a:avLst/>
          </a:prstGeom>
        </p:spPr>
        <p:txBody>
          <a:bodyPr/>
          <a:p>
            <a:pPr>
              <a:lnSpc>
                <a:spcPct val="100000"/>
              </a:lnSpc>
              <a:buFont typeface="Arial"/>
              <a:buChar char="•"/>
            </a:pPr>
            <a:r>
              <a:rPr lang="de-DE" sz="3200">
                <a:solidFill>
                  <a:srgbClr val="000000"/>
                </a:solidFill>
                <a:latin typeface="Calibri"/>
              </a:rPr>
              <a:t>die Wissenschaft</a:t>
            </a:r>
            <a:endParaRPr/>
          </a:p>
          <a:p>
            <a:pPr>
              <a:lnSpc>
                <a:spcPct val="100000"/>
              </a:lnSpc>
              <a:buFont typeface="Arial"/>
              <a:buChar char="•"/>
            </a:pPr>
            <a:r>
              <a:rPr lang="de-DE" sz="3200">
                <a:solidFill>
                  <a:srgbClr val="000000"/>
                </a:solidFill>
                <a:latin typeface="Calibri"/>
              </a:rPr>
              <a:t>die Politik</a:t>
            </a:r>
            <a:endParaRPr/>
          </a:p>
          <a:p>
            <a:pPr>
              <a:lnSpc>
                <a:spcPct val="100000"/>
              </a:lnSpc>
              <a:buFont typeface="Arial"/>
              <a:buChar char="•"/>
            </a:pPr>
            <a:r>
              <a:rPr lang="de-DE" sz="3200">
                <a:solidFill>
                  <a:srgbClr val="000000"/>
                </a:solidFill>
                <a:latin typeface="Calibri"/>
              </a:rPr>
              <a:t>die Gesellschaft</a:t>
            </a:r>
            <a:endParaRPr/>
          </a:p>
        </p:txBody>
      </p:sp>
      <p:sp>
        <p:nvSpPr>
          <p:cNvPr id="237" name="Line 3"/>
          <p:cNvSpPr/>
          <p:nvPr/>
        </p:nvSpPr>
        <p:spPr>
          <a:xfrm>
            <a:off x="327240" y="2996640"/>
            <a:ext cx="8346960" cy="0"/>
          </a:xfrm>
          <a:prstGeom prst="line">
            <a:avLst/>
          </a:prstGeom>
          <a:ln w="38160">
            <a:solidFill>
              <a:srgbClr val="000000"/>
            </a:solidFill>
            <a:round/>
          </a:ln>
        </p:spPr>
      </p:sp>
      <p:sp>
        <p:nvSpPr>
          <p:cNvPr id="238" name="CustomShape 4"/>
          <p:cNvSpPr/>
          <p:nvPr/>
        </p:nvSpPr>
        <p:spPr>
          <a:xfrm>
            <a:off x="327600" y="3344400"/>
            <a:ext cx="8346600" cy="2742840"/>
          </a:xfrm>
          <a:prstGeom prst="rect">
            <a:avLst/>
          </a:prstGeom>
          <a:ln w="25560">
            <a:solidFill>
              <a:srgbClr val="254061"/>
            </a:solidFill>
            <a:round/>
          </a:ln>
        </p:spPr>
      </p:sp>
      <p:sp>
        <p:nvSpPr>
          <p:cNvPr id="239" name="CustomShape 5"/>
          <p:cNvSpPr/>
          <p:nvPr/>
        </p:nvSpPr>
        <p:spPr>
          <a:xfrm>
            <a:off x="7496640" y="5718240"/>
            <a:ext cx="1255680" cy="364680"/>
          </a:xfrm>
          <a:prstGeom prst="rect">
            <a:avLst/>
          </a:prstGeom>
        </p:spPr>
        <p:txBody>
          <a:bodyPr bIns="45000" lIns="90000" rIns="90000" tIns="45000" wrap="none"/>
          <a:p>
            <a:pPr>
              <a:lnSpc>
                <a:spcPct val="100000"/>
              </a:lnSpc>
            </a:pPr>
            <a:r>
              <a:rPr lang="en-US">
                <a:solidFill>
                  <a:srgbClr val="000000"/>
                </a:solidFill>
                <a:latin typeface="Calibri"/>
              </a:rPr>
              <a:t>[BEWIB1]</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CustomShape 1"/>
          <p:cNvSpPr/>
          <p:nvPr/>
        </p:nvSpPr>
        <p:spPr>
          <a:xfrm>
            <a:off x="327600" y="980640"/>
            <a:ext cx="2876040" cy="5106600"/>
          </a:xfrm>
          <a:prstGeom prst="rect">
            <a:avLst/>
          </a:prstGeom>
          <a:solidFill>
            <a:srgbClr val="ffffff"/>
          </a:solidFill>
        </p:spPr>
      </p:sp>
      <p:pic>
        <p:nvPicPr>
          <p:cNvPr descr="" id="241" name="Picture 4"/>
          <p:cNvPicPr/>
          <p:nvPr/>
        </p:nvPicPr>
        <p:blipFill>
          <a:blip r:embed="rId1"/>
          <a:stretch>
            <a:fillRect/>
          </a:stretch>
        </p:blipFill>
        <p:spPr>
          <a:xfrm>
            <a:off x="327600" y="1720800"/>
            <a:ext cx="2853000" cy="3724200"/>
          </a:xfrm>
          <a:prstGeom prst="rect">
            <a:avLst/>
          </a:prstGeom>
        </p:spPr>
      </p:pic>
      <p:sp>
        <p:nvSpPr>
          <p:cNvPr id="242"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Wissenschaft</a:t>
            </a:r>
            <a:endParaRPr/>
          </a:p>
        </p:txBody>
      </p:sp>
      <p:sp>
        <p:nvSpPr>
          <p:cNvPr id="243"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Forschungsfreiheit</a:t>
            </a:r>
            <a:endParaRPr/>
          </a:p>
          <a:p>
            <a:pPr>
              <a:lnSpc>
                <a:spcPct val="100000"/>
              </a:lnSpc>
            </a:pPr>
            <a:endParaRPr/>
          </a:p>
          <a:p>
            <a:pPr>
              <a:lnSpc>
                <a:spcPct val="100000"/>
              </a:lnSpc>
            </a:pPr>
            <a:r>
              <a:rPr lang="de-DE" sz="3200">
                <a:solidFill>
                  <a:srgbClr val="000000"/>
                </a:solidFill>
                <a:latin typeface="Calibri"/>
              </a:rPr>
              <a:t>Einschränkung durch:</a:t>
            </a:r>
            <a:endParaRPr/>
          </a:p>
          <a:p>
            <a:pPr>
              <a:lnSpc>
                <a:spcPct val="100000"/>
              </a:lnSpc>
              <a:buFont typeface="Arial"/>
              <a:buChar char="•"/>
            </a:pPr>
            <a:r>
              <a:rPr lang="de-DE" sz="3200">
                <a:solidFill>
                  <a:srgbClr val="000000"/>
                </a:solidFill>
                <a:latin typeface="Calibri"/>
              </a:rPr>
              <a:t>Gesetze</a:t>
            </a:r>
            <a:endParaRPr/>
          </a:p>
          <a:p>
            <a:pPr>
              <a:lnSpc>
                <a:spcPct val="100000"/>
              </a:lnSpc>
              <a:buFont typeface="Arial"/>
              <a:buChar char="•"/>
            </a:pPr>
            <a:r>
              <a:rPr lang="de-DE" sz="3200">
                <a:solidFill>
                  <a:srgbClr val="000000"/>
                </a:solidFill>
                <a:latin typeface="Calibri"/>
              </a:rPr>
              <a:t>Kosten</a:t>
            </a:r>
            <a:endParaRPr/>
          </a:p>
          <a:p>
            <a:pPr>
              <a:lnSpc>
                <a:spcPct val="100000"/>
              </a:lnSpc>
            </a:pPr>
            <a:endParaRPr/>
          </a:p>
        </p:txBody>
      </p:sp>
      <p:sp>
        <p:nvSpPr>
          <p:cNvPr id="244" name="CustomShape 4"/>
          <p:cNvSpPr/>
          <p:nvPr/>
        </p:nvSpPr>
        <p:spPr>
          <a:xfrm>
            <a:off x="324000" y="980640"/>
            <a:ext cx="2876040" cy="5106600"/>
          </a:xfrm>
          <a:prstGeom prst="rect">
            <a:avLst/>
          </a:prstGeom>
          <a:ln w="25560">
            <a:solidFill>
              <a:srgbClr val="17375e"/>
            </a:solidFill>
            <a:round/>
          </a:ln>
        </p:spPr>
      </p:sp>
      <p:sp>
        <p:nvSpPr>
          <p:cNvPr id="245" name="CustomShape 5"/>
          <p:cNvSpPr/>
          <p:nvPr/>
        </p:nvSpPr>
        <p:spPr>
          <a:xfrm>
            <a:off x="2018880" y="5697720"/>
            <a:ext cx="1255680" cy="364680"/>
          </a:xfrm>
          <a:prstGeom prst="rect">
            <a:avLst/>
          </a:prstGeom>
        </p:spPr>
        <p:txBody>
          <a:bodyPr bIns="45000" lIns="90000" rIns="90000" tIns="45000" wrap="none"/>
          <a:p>
            <a:pPr>
              <a:lnSpc>
                <a:spcPct val="100000"/>
              </a:lnSpc>
            </a:pPr>
            <a:r>
              <a:rPr lang="en-US">
                <a:solidFill>
                  <a:srgbClr val="000000"/>
                </a:solidFill>
                <a:latin typeface="Calibri"/>
              </a:rPr>
              <a:t>[BEWIB2]</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6"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Politik (1/2)</a:t>
            </a:r>
            <a:endParaRPr/>
          </a:p>
        </p:txBody>
      </p:sp>
      <p:sp>
        <p:nvSpPr>
          <p:cNvPr id="247"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Politik beeinflusst die Wissenschaft</a:t>
            </a:r>
            <a:endParaRPr/>
          </a:p>
          <a:p>
            <a:pPr lvl="1">
              <a:lnSpc>
                <a:spcPct val="100000"/>
              </a:lnSpc>
              <a:buSzPct val="25000"/>
              <a:buFont typeface="StarSymbol"/>
              <a:buChar char=""/>
            </a:pPr>
            <a:r>
              <a:rPr lang="de-DE" sz="2800">
                <a:solidFill>
                  <a:srgbClr val="000000"/>
                </a:solidFill>
                <a:latin typeface="Calibri"/>
              </a:rPr>
              <a:t>Fördergelder</a:t>
            </a:r>
            <a:endParaRPr/>
          </a:p>
          <a:p>
            <a:pPr lvl="1">
              <a:lnSpc>
                <a:spcPct val="100000"/>
              </a:lnSpc>
              <a:buSzPct val="25000"/>
              <a:buFont typeface="StarSymbol"/>
              <a:buChar char=""/>
            </a:pPr>
            <a:r>
              <a:rPr lang="de-DE" sz="2800">
                <a:solidFill>
                  <a:srgbClr val="000000"/>
                </a:solidFill>
                <a:latin typeface="Calibri"/>
              </a:rPr>
              <a:t>Gesetze </a:t>
            </a:r>
            <a:endParaRPr/>
          </a:p>
          <a:p>
            <a:pPr>
              <a:lnSpc>
                <a:spcPct val="100000"/>
              </a:lnSpc>
              <a:buFont typeface="Arial"/>
              <a:buChar char="•"/>
            </a:pPr>
            <a:r>
              <a:rPr lang="de-DE" sz="3200">
                <a:solidFill>
                  <a:srgbClr val="000000"/>
                </a:solidFill>
                <a:latin typeface="Calibri"/>
              </a:rPr>
              <a:t>Wissenschaft beeinflusst die Politik</a:t>
            </a:r>
            <a:endParaRPr/>
          </a:p>
          <a:p>
            <a:pPr lvl="1">
              <a:lnSpc>
                <a:spcPct val="100000"/>
              </a:lnSpc>
              <a:buSzPct val="25000"/>
              <a:buFont typeface="StarSymbol"/>
              <a:buChar char=""/>
            </a:pPr>
            <a:r>
              <a:rPr lang="de-DE" sz="2800">
                <a:solidFill>
                  <a:srgbClr val="000000"/>
                </a:solidFill>
                <a:latin typeface="Calibri"/>
              </a:rPr>
              <a:t>Entscheidungen aufgrund wissenschaftlicher Erkenntnisse</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CustomShape 1"/>
          <p:cNvSpPr/>
          <p:nvPr/>
        </p:nvSpPr>
        <p:spPr>
          <a:xfrm>
            <a:off x="327600" y="4005000"/>
            <a:ext cx="8346600" cy="2082240"/>
          </a:xfrm>
          <a:prstGeom prst="rect">
            <a:avLst/>
          </a:prstGeom>
          <a:solidFill>
            <a:srgbClr val="000000"/>
          </a:solidFill>
          <a:ln w="25560">
            <a:solidFill>
              <a:srgbClr val="000000"/>
            </a:solidFill>
            <a:round/>
          </a:ln>
        </p:spPr>
      </p:sp>
      <p:pic>
        <p:nvPicPr>
          <p:cNvPr descr="" id="249" name="Picture 2"/>
          <p:cNvPicPr/>
          <p:nvPr/>
        </p:nvPicPr>
        <p:blipFill>
          <a:blip r:embed="rId1"/>
          <a:stretch>
            <a:fillRect/>
          </a:stretch>
        </p:blipFill>
        <p:spPr>
          <a:xfrm>
            <a:off x="2643120" y="4005000"/>
            <a:ext cx="3715560" cy="2082240"/>
          </a:xfrm>
          <a:prstGeom prst="rect">
            <a:avLst/>
          </a:prstGeom>
        </p:spPr>
      </p:pic>
      <p:sp>
        <p:nvSpPr>
          <p:cNvPr id="250"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Politik (2/2)</a:t>
            </a:r>
            <a:endParaRPr/>
          </a:p>
        </p:txBody>
      </p:sp>
      <p:sp>
        <p:nvSpPr>
          <p:cNvPr id="251" name="TextShape 3"/>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Wie entscheidet die Politik, für was Geld zur Verfügung steht?</a:t>
            </a:r>
            <a:endParaRPr/>
          </a:p>
          <a:p>
            <a:pPr lvl="1">
              <a:lnSpc>
                <a:spcPct val="100000"/>
              </a:lnSpc>
              <a:buSzPct val="25000"/>
              <a:buFont typeface="StarSymbol"/>
              <a:buChar char=""/>
            </a:pPr>
            <a:r>
              <a:rPr lang="de-DE" sz="2800">
                <a:solidFill>
                  <a:srgbClr val="000000"/>
                </a:solidFill>
                <a:latin typeface="Calibri"/>
              </a:rPr>
              <a:t>70 Milliarden € für das EU Förderprogramm „Horizon 2020“ </a:t>
            </a:r>
            <a:r>
              <a:rPr lang="de-DE">
                <a:solidFill>
                  <a:srgbClr val="000000"/>
                </a:solidFill>
                <a:latin typeface="Calibri"/>
              </a:rPr>
              <a:t>[BEWI3]</a:t>
            </a:r>
            <a:endParaRPr/>
          </a:p>
          <a:p>
            <a:pPr lvl="1">
              <a:lnSpc>
                <a:spcPct val="100000"/>
              </a:lnSpc>
              <a:buSzPct val="25000"/>
              <a:buFont typeface="StarSymbol"/>
              <a:buChar char=""/>
            </a:pPr>
            <a:r>
              <a:rPr lang="de-DE" sz="2800">
                <a:solidFill>
                  <a:srgbClr val="000000"/>
                </a:solidFill>
                <a:latin typeface="Calibri"/>
              </a:rPr>
              <a:t>Zielsetzung</a:t>
            </a:r>
            <a:endParaRPr/>
          </a:p>
        </p:txBody>
      </p:sp>
      <p:sp>
        <p:nvSpPr>
          <p:cNvPr id="252" name="Line 4"/>
          <p:cNvSpPr/>
          <p:nvPr/>
        </p:nvSpPr>
        <p:spPr>
          <a:xfrm>
            <a:off x="327240" y="3717000"/>
            <a:ext cx="8346960" cy="0"/>
          </a:xfrm>
          <a:prstGeom prst="line">
            <a:avLst/>
          </a:prstGeom>
          <a:ln w="38160">
            <a:solidFill>
              <a:srgbClr val="000000"/>
            </a:solidFill>
            <a:round/>
          </a:ln>
        </p:spPr>
      </p:sp>
      <p:sp>
        <p:nvSpPr>
          <p:cNvPr id="253" name="CustomShape 5"/>
          <p:cNvSpPr/>
          <p:nvPr/>
        </p:nvSpPr>
        <p:spPr>
          <a:xfrm>
            <a:off x="327600" y="4005000"/>
            <a:ext cx="8346600" cy="2082240"/>
          </a:xfrm>
          <a:prstGeom prst="rect">
            <a:avLst/>
          </a:prstGeom>
          <a:ln w="25560">
            <a:solidFill>
              <a:srgbClr val="254061"/>
            </a:solidFill>
            <a:round/>
          </a:ln>
        </p:spPr>
      </p:sp>
      <p:sp>
        <p:nvSpPr>
          <p:cNvPr id="254" name="CustomShape 6"/>
          <p:cNvSpPr/>
          <p:nvPr/>
        </p:nvSpPr>
        <p:spPr>
          <a:xfrm>
            <a:off x="7496640" y="5718240"/>
            <a:ext cx="1255680" cy="364680"/>
          </a:xfrm>
          <a:prstGeom prst="rect">
            <a:avLst/>
          </a:prstGeom>
        </p:spPr>
        <p:txBody>
          <a:bodyPr bIns="45000" lIns="90000" rIns="90000" tIns="45000" wrap="none"/>
          <a:p>
            <a:pPr>
              <a:lnSpc>
                <a:spcPct val="100000"/>
              </a:lnSpc>
            </a:pPr>
            <a:r>
              <a:rPr lang="en-US">
                <a:solidFill>
                  <a:srgbClr val="ffffff"/>
                </a:solidFill>
                <a:latin typeface="Calibri"/>
              </a:rPr>
              <a:t>[BEWIB3]</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Gesellschaft (1/2)</a:t>
            </a:r>
            <a:endParaRPr/>
          </a:p>
        </p:txBody>
      </p:sp>
      <p:sp>
        <p:nvSpPr>
          <p:cNvPr id="256"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Wie beeinflusst die Wissenschaft die Gesellschaft?</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CustomShape 1"/>
          <p:cNvSpPr/>
          <p:nvPr/>
        </p:nvSpPr>
        <p:spPr>
          <a:xfrm>
            <a:off x="327600" y="980640"/>
            <a:ext cx="2876040" cy="5106600"/>
          </a:xfrm>
          <a:prstGeom prst="rect">
            <a:avLst/>
          </a:prstGeom>
          <a:solidFill>
            <a:srgbClr val="ffffff"/>
          </a:solidFill>
        </p:spPr>
      </p:sp>
      <p:pic>
        <p:nvPicPr>
          <p:cNvPr descr="" id="258" name="Picture 2"/>
          <p:cNvPicPr/>
          <p:nvPr/>
        </p:nvPicPr>
        <p:blipFill>
          <a:blip r:embed="rId1"/>
          <a:stretch>
            <a:fillRect/>
          </a:stretch>
        </p:blipFill>
        <p:spPr>
          <a:xfrm>
            <a:off x="324000" y="980640"/>
            <a:ext cx="2876040" cy="5106600"/>
          </a:xfrm>
          <a:prstGeom prst="rect">
            <a:avLst/>
          </a:prstGeom>
        </p:spPr>
      </p:pic>
      <p:sp>
        <p:nvSpPr>
          <p:cNvPr id="259"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Gesellschaft (2/2)</a:t>
            </a:r>
            <a:endParaRPr/>
          </a:p>
        </p:txBody>
      </p:sp>
      <p:sp>
        <p:nvSpPr>
          <p:cNvPr id="260"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Die Wissenschaft beeinflusst die Gesellschaft</a:t>
            </a:r>
            <a:endParaRPr/>
          </a:p>
          <a:p>
            <a:pPr lvl="1">
              <a:lnSpc>
                <a:spcPct val="100000"/>
              </a:lnSpc>
              <a:buSzPct val="25000"/>
              <a:buFont typeface="StarSymbol"/>
              <a:buChar char=""/>
            </a:pPr>
            <a:r>
              <a:rPr lang="de-DE" sz="2800">
                <a:solidFill>
                  <a:srgbClr val="000000"/>
                </a:solidFill>
                <a:latin typeface="Calibri"/>
              </a:rPr>
              <a:t>Neue Technologien, …</a:t>
            </a:r>
            <a:endParaRPr/>
          </a:p>
          <a:p>
            <a:pPr>
              <a:lnSpc>
                <a:spcPct val="100000"/>
              </a:lnSpc>
              <a:buFont typeface="Arial"/>
              <a:buChar char="•"/>
            </a:pPr>
            <a:r>
              <a:rPr lang="de-DE" sz="3200">
                <a:solidFill>
                  <a:srgbClr val="000000"/>
                </a:solidFill>
                <a:latin typeface="Calibri"/>
              </a:rPr>
              <a:t>Die Gesellschaft beeinflusst die Wissenschaft</a:t>
            </a:r>
            <a:endParaRPr/>
          </a:p>
          <a:p>
            <a:pPr lvl="1">
              <a:lnSpc>
                <a:spcPct val="100000"/>
              </a:lnSpc>
              <a:buSzPct val="25000"/>
              <a:buFont typeface="StarSymbol"/>
              <a:buChar char=""/>
            </a:pPr>
            <a:r>
              <a:rPr lang="de-DE" sz="2800">
                <a:solidFill>
                  <a:srgbClr val="000000"/>
                </a:solidFill>
                <a:latin typeface="Calibri"/>
              </a:rPr>
              <a:t>Einfluss auf die Politik</a:t>
            </a:r>
            <a:endParaRPr/>
          </a:p>
          <a:p>
            <a:pPr lvl="1">
              <a:lnSpc>
                <a:spcPct val="100000"/>
              </a:lnSpc>
              <a:buSzPct val="25000"/>
              <a:buFont typeface="StarSymbol"/>
              <a:buChar char=""/>
            </a:pPr>
            <a:r>
              <a:rPr lang="de-DE" sz="2800">
                <a:solidFill>
                  <a:srgbClr val="000000"/>
                </a:solidFill>
                <a:latin typeface="Calibri"/>
              </a:rPr>
              <a:t>Nachfrage</a:t>
            </a:r>
            <a:endParaRPr/>
          </a:p>
          <a:p>
            <a:pPr lvl="1">
              <a:lnSpc>
                <a:spcPct val="100000"/>
              </a:lnSpc>
              <a:buSzPct val="25000"/>
              <a:buFont typeface="StarSymbol"/>
              <a:buChar char=""/>
            </a:pPr>
            <a:r>
              <a:rPr lang="de-DE" sz="2800">
                <a:solidFill>
                  <a:srgbClr val="000000"/>
                </a:solidFill>
                <a:latin typeface="Calibri"/>
              </a:rPr>
              <a:t>Zeitliche Beeinflussung</a:t>
            </a:r>
            <a:endParaRPr/>
          </a:p>
          <a:p>
            <a:pPr lvl="1">
              <a:lnSpc>
                <a:spcPct val="100000"/>
              </a:lnSpc>
              <a:buSzPct val="25000"/>
              <a:buFont typeface="StarSymbol"/>
              <a:buChar char=""/>
            </a:pPr>
            <a:r>
              <a:rPr lang="de-DE" sz="2800">
                <a:solidFill>
                  <a:srgbClr val="000000"/>
                </a:solidFill>
                <a:latin typeface="Calibri"/>
              </a:rPr>
              <a:t>Nicht staatliche Gelder</a:t>
            </a:r>
            <a:endParaRPr/>
          </a:p>
        </p:txBody>
      </p:sp>
      <p:sp>
        <p:nvSpPr>
          <p:cNvPr id="261" name="CustomShape 4"/>
          <p:cNvSpPr/>
          <p:nvPr/>
        </p:nvSpPr>
        <p:spPr>
          <a:xfrm>
            <a:off x="324000" y="980640"/>
            <a:ext cx="2876040" cy="5106600"/>
          </a:xfrm>
          <a:prstGeom prst="rect">
            <a:avLst/>
          </a:prstGeom>
          <a:ln w="25560">
            <a:solidFill>
              <a:srgbClr val="17375e"/>
            </a:solidFill>
            <a:round/>
          </a:ln>
        </p:spPr>
      </p:sp>
      <p:sp>
        <p:nvSpPr>
          <p:cNvPr id="262" name="CustomShape 5"/>
          <p:cNvSpPr/>
          <p:nvPr/>
        </p:nvSpPr>
        <p:spPr>
          <a:xfrm>
            <a:off x="2038680" y="5697720"/>
            <a:ext cx="1255680" cy="364680"/>
          </a:xfrm>
          <a:prstGeom prst="rect">
            <a:avLst/>
          </a:prstGeom>
        </p:spPr>
        <p:txBody>
          <a:bodyPr bIns="45000" lIns="90000" rIns="90000" tIns="45000" wrap="none"/>
          <a:p>
            <a:pPr>
              <a:lnSpc>
                <a:spcPct val="100000"/>
              </a:lnSpc>
            </a:pPr>
            <a:r>
              <a:rPr lang="en-US">
                <a:solidFill>
                  <a:srgbClr val="ffffff"/>
                </a:solidFill>
                <a:latin typeface="Calibri"/>
              </a:rPr>
              <a:t>[BEWIB4]</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64"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bg>
      <p:bgPr>
        <a:solidFill>
          <a:srgbClr val="254061"/>
        </a:solidFill>
      </p:bgPr>
    </p:bg>
    <p:spTree>
      <p:nvGrpSpPr>
        <p:cNvPr id="1" name=""/>
        <p:cNvGrpSpPr/>
        <p:nvPr/>
      </p:nvGrpSpPr>
      <p:grpSpPr>
        <a:xfrm>
          <a:off x="0" y="0"/>
          <a:ext cx="0" cy="0"/>
          <a:chOff x="0" y="0"/>
          <a:chExt cx="0" cy="0"/>
        </a:xfrm>
      </p:grpSpPr>
      <p:sp>
        <p:nvSpPr>
          <p:cNvPr id="265" name="CustomShape 1"/>
          <p:cNvSpPr/>
          <p:nvPr/>
        </p:nvSpPr>
        <p:spPr>
          <a:xfrm>
            <a:off x="327600" y="980640"/>
            <a:ext cx="2876040" cy="5106600"/>
          </a:xfrm>
          <a:prstGeom prst="rect">
            <a:avLst/>
          </a:prstGeom>
          <a:solidFill>
            <a:srgbClr val="ffffff"/>
          </a:solidFill>
        </p:spPr>
      </p:sp>
      <p:pic>
        <p:nvPicPr>
          <p:cNvPr descr="" id="266" name="Picture 4"/>
          <p:cNvPicPr/>
          <p:nvPr/>
        </p:nvPicPr>
        <p:blipFill>
          <a:blip r:embed="rId1"/>
          <a:stretch>
            <a:fillRect/>
          </a:stretch>
        </p:blipFill>
        <p:spPr>
          <a:xfrm>
            <a:off x="324000" y="2457720"/>
            <a:ext cx="2853720" cy="2152440"/>
          </a:xfrm>
          <a:prstGeom prst="rect">
            <a:avLst/>
          </a:prstGeom>
        </p:spPr>
      </p:pic>
      <p:sp>
        <p:nvSpPr>
          <p:cNvPr id="267" name="TextShape 2"/>
          <p:cNvSpPr txBox="1"/>
          <p:nvPr/>
        </p:nvSpPr>
        <p:spPr>
          <a:xfrm>
            <a:off x="323640" y="183600"/>
            <a:ext cx="8362800" cy="580680"/>
          </a:xfrm>
          <a:prstGeom prst="rect">
            <a:avLst/>
          </a:prstGeom>
        </p:spPr>
        <p:txBody>
          <a:bodyPr anchor="ctr"/>
          <a:p>
            <a:pPr algn="ctr">
              <a:lnSpc>
                <a:spcPct val="100000"/>
              </a:lnSpc>
            </a:pPr>
            <a:r>
              <a:rPr lang="de-DE" sz="2400">
                <a:solidFill>
                  <a:srgbClr val="000000"/>
                </a:solidFill>
                <a:latin typeface="Calibri"/>
              </a:rPr>
              <a:t>Warum sollte Staat die Wissenschaft schützen und fördern?</a:t>
            </a:r>
            <a:endParaRPr/>
          </a:p>
        </p:txBody>
      </p:sp>
      <p:sp>
        <p:nvSpPr>
          <p:cNvPr id="268"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Entscheidungen werden durch Wissenschaft fundiert</a:t>
            </a:r>
            <a:endParaRPr/>
          </a:p>
          <a:p>
            <a:pPr lvl="1">
              <a:lnSpc>
                <a:spcPct val="100000"/>
              </a:lnSpc>
              <a:buSzPct val="25000"/>
              <a:buFont typeface="StarSymbol"/>
              <a:buChar char=""/>
            </a:pPr>
            <a:r>
              <a:rPr lang="de-DE" sz="2400">
                <a:solidFill>
                  <a:srgbClr val="000000"/>
                </a:solidFill>
                <a:latin typeface="Calibri"/>
              </a:rPr>
              <a:t>Legislative</a:t>
            </a:r>
            <a:endParaRPr/>
          </a:p>
          <a:p>
            <a:pPr lvl="2">
              <a:lnSpc>
                <a:spcPct val="100000"/>
              </a:lnSpc>
              <a:buSzPct val="25000"/>
              <a:buFont typeface="StarSymbol"/>
              <a:buChar char=""/>
            </a:pPr>
            <a:r>
              <a:rPr lang="de-DE" sz="2000">
                <a:solidFill>
                  <a:srgbClr val="000000"/>
                </a:solidFill>
                <a:latin typeface="Calibri"/>
              </a:rPr>
              <a:t>Rauchverbot</a:t>
            </a:r>
            <a:endParaRPr/>
          </a:p>
          <a:p>
            <a:pPr lvl="1">
              <a:lnSpc>
                <a:spcPct val="100000"/>
              </a:lnSpc>
              <a:buSzPct val="25000"/>
              <a:buFont typeface="StarSymbol"/>
              <a:buChar char=""/>
            </a:pPr>
            <a:r>
              <a:rPr lang="de-DE" sz="2400">
                <a:solidFill>
                  <a:srgbClr val="000000"/>
                </a:solidFill>
                <a:latin typeface="Calibri"/>
              </a:rPr>
              <a:t>Exekutive</a:t>
            </a:r>
            <a:endParaRPr/>
          </a:p>
          <a:p>
            <a:pPr lvl="2">
              <a:lnSpc>
                <a:spcPct val="100000"/>
              </a:lnSpc>
              <a:buSzPct val="25000"/>
              <a:buFont typeface="StarSymbol"/>
              <a:buChar char=""/>
            </a:pPr>
            <a:r>
              <a:rPr lang="de-DE" sz="2000">
                <a:solidFill>
                  <a:srgbClr val="000000"/>
                </a:solidFill>
                <a:latin typeface="Calibri"/>
              </a:rPr>
              <a:t>Zulassung von Arzneimitteln</a:t>
            </a:r>
            <a:endParaRPr/>
          </a:p>
          <a:p>
            <a:pPr lvl="1">
              <a:lnSpc>
                <a:spcPct val="100000"/>
              </a:lnSpc>
              <a:buSzPct val="25000"/>
              <a:buFont typeface="StarSymbol"/>
              <a:buChar char=""/>
            </a:pPr>
            <a:r>
              <a:rPr lang="de-DE" sz="2400">
                <a:solidFill>
                  <a:srgbClr val="000000"/>
                </a:solidFill>
                <a:latin typeface="Calibri"/>
              </a:rPr>
              <a:t>Judikative</a:t>
            </a:r>
            <a:endParaRPr/>
          </a:p>
          <a:p>
            <a:pPr lvl="2">
              <a:lnSpc>
                <a:spcPct val="100000"/>
              </a:lnSpc>
              <a:buSzPct val="25000"/>
              <a:buFont typeface="StarSymbol"/>
              <a:buChar char=""/>
            </a:pPr>
            <a:r>
              <a:rPr lang="de-DE" sz="2000">
                <a:solidFill>
                  <a:srgbClr val="000000"/>
                </a:solidFill>
                <a:latin typeface="Calibri"/>
              </a:rPr>
              <a:t>Sachverständigenurteile</a:t>
            </a:r>
            <a:endParaRPr/>
          </a:p>
          <a:p>
            <a:pPr>
              <a:lnSpc>
                <a:spcPct val="100000"/>
              </a:lnSpc>
              <a:buFont typeface="Arial"/>
              <a:buChar char="•"/>
            </a:pPr>
            <a:r>
              <a:rPr lang="de-DE" sz="2800">
                <a:solidFill>
                  <a:srgbClr val="000000"/>
                </a:solidFill>
                <a:latin typeface="Calibri"/>
              </a:rPr>
              <a:t>Wirtschaftlich, technologisch und sozialen Fortschritt</a:t>
            </a:r>
            <a:endParaRPr/>
          </a:p>
          <a:p>
            <a:pPr>
              <a:lnSpc>
                <a:spcPct val="100000"/>
              </a:lnSpc>
            </a:pPr>
            <a:endParaRPr/>
          </a:p>
          <a:p>
            <a:pPr>
              <a:lnSpc>
                <a:spcPct val="100000"/>
              </a:lnSpc>
            </a:pPr>
            <a:endParaRPr/>
          </a:p>
        </p:txBody>
      </p:sp>
      <p:sp>
        <p:nvSpPr>
          <p:cNvPr id="269" name="CustomShape 4"/>
          <p:cNvSpPr/>
          <p:nvPr/>
        </p:nvSpPr>
        <p:spPr>
          <a:xfrm>
            <a:off x="324000" y="980640"/>
            <a:ext cx="2876040" cy="5106600"/>
          </a:xfrm>
          <a:prstGeom prst="rect">
            <a:avLst/>
          </a:prstGeom>
          <a:ln w="25560">
            <a:solidFill>
              <a:srgbClr val="17375e"/>
            </a:solidFill>
            <a:round/>
          </a:ln>
        </p:spPr>
      </p:sp>
      <p:sp>
        <p:nvSpPr>
          <p:cNvPr id="270" name="CustomShape 5"/>
          <p:cNvSpPr/>
          <p:nvPr/>
        </p:nvSpPr>
        <p:spPr>
          <a:xfrm>
            <a:off x="2017440" y="5718240"/>
            <a:ext cx="1289160" cy="364680"/>
          </a:xfrm>
          <a:prstGeom prst="rect">
            <a:avLst/>
          </a:prstGeom>
        </p:spPr>
        <p:txBody>
          <a:bodyPr bIns="45000" lIns="90000" rIns="90000" tIns="45000" wrap="none"/>
          <a:p>
            <a:pPr>
              <a:lnSpc>
                <a:spcPct val="100000"/>
              </a:lnSpc>
            </a:pPr>
            <a:r>
              <a:rPr lang="en-US">
                <a:solidFill>
                  <a:srgbClr val="000000"/>
                </a:solidFill>
                <a:latin typeface="Calibri"/>
              </a:rPr>
              <a:t>[GERAB1]</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1" name="CustomShape 1"/>
          <p:cNvSpPr/>
          <p:nvPr/>
        </p:nvSpPr>
        <p:spPr>
          <a:xfrm>
            <a:off x="327600" y="980640"/>
            <a:ext cx="2876040" cy="5106600"/>
          </a:xfrm>
          <a:prstGeom prst="rect">
            <a:avLst/>
          </a:prstGeom>
          <a:solidFill>
            <a:srgbClr val="ffffff"/>
          </a:solidFill>
        </p:spPr>
      </p:sp>
      <p:sp>
        <p:nvSpPr>
          <p:cNvPr id="272"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Wofür benötigt Wissenschaft den Staat?</a:t>
            </a:r>
            <a:endParaRPr/>
          </a:p>
        </p:txBody>
      </p:sp>
      <p:sp>
        <p:nvSpPr>
          <p:cNvPr id="273"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Staat schafft Rahmenbedingungen</a:t>
            </a:r>
            <a:endParaRPr/>
          </a:p>
          <a:p>
            <a:pPr lvl="1">
              <a:lnSpc>
                <a:spcPct val="100000"/>
              </a:lnSpc>
              <a:buSzPct val="25000"/>
              <a:buFont typeface="StarSymbol"/>
              <a:buChar char=""/>
            </a:pPr>
            <a:r>
              <a:rPr lang="de-DE" sz="2400">
                <a:solidFill>
                  <a:srgbClr val="000000"/>
                </a:solidFill>
                <a:latin typeface="Calibri"/>
              </a:rPr>
              <a:t>Rechtsordnung</a:t>
            </a:r>
            <a:endParaRPr/>
          </a:p>
          <a:p>
            <a:pPr lvl="1">
              <a:lnSpc>
                <a:spcPct val="100000"/>
              </a:lnSpc>
              <a:buSzPct val="25000"/>
              <a:buFont typeface="StarSymbol"/>
              <a:buChar char=""/>
            </a:pPr>
            <a:r>
              <a:rPr lang="de-DE" sz="2400">
                <a:solidFill>
                  <a:srgbClr val="000000"/>
                </a:solidFill>
                <a:latin typeface="Calibri"/>
              </a:rPr>
              <a:t>Finanzierung</a:t>
            </a:r>
            <a:endParaRPr/>
          </a:p>
          <a:p>
            <a:pPr>
              <a:lnSpc>
                <a:spcPct val="100000"/>
              </a:lnSpc>
            </a:pPr>
            <a:endParaRPr/>
          </a:p>
        </p:txBody>
      </p:sp>
      <p:sp>
        <p:nvSpPr>
          <p:cNvPr id="274" name="CustomShape 4"/>
          <p:cNvSpPr/>
          <p:nvPr/>
        </p:nvSpPr>
        <p:spPr>
          <a:xfrm>
            <a:off x="324000" y="980640"/>
            <a:ext cx="2876040" cy="5106600"/>
          </a:xfrm>
          <a:prstGeom prst="rect">
            <a:avLst/>
          </a:prstGeom>
          <a:ln w="25560">
            <a:solidFill>
              <a:srgbClr val="17375e"/>
            </a:solidFill>
            <a:round/>
          </a:ln>
        </p:spPr>
      </p:sp>
      <p:pic>
        <p:nvPicPr>
          <p:cNvPr descr="" id="275" name="Picture 2"/>
          <p:cNvPicPr/>
          <p:nvPr/>
        </p:nvPicPr>
        <p:blipFill>
          <a:blip r:embed="rId1"/>
          <a:stretch>
            <a:fillRect/>
          </a:stretch>
        </p:blipFill>
        <p:spPr>
          <a:xfrm>
            <a:off x="494280" y="2262600"/>
            <a:ext cx="2542680" cy="2542680"/>
          </a:xfrm>
          <a:prstGeom prst="rect">
            <a:avLst/>
          </a:prstGeom>
        </p:spPr>
      </p:pic>
      <p:sp>
        <p:nvSpPr>
          <p:cNvPr id="276" name="CustomShape 5"/>
          <p:cNvSpPr/>
          <p:nvPr/>
        </p:nvSpPr>
        <p:spPr>
          <a:xfrm>
            <a:off x="2017440" y="5718240"/>
            <a:ext cx="1289160" cy="364680"/>
          </a:xfrm>
          <a:prstGeom prst="rect">
            <a:avLst/>
          </a:prstGeom>
        </p:spPr>
        <p:txBody>
          <a:bodyPr bIns="45000" lIns="90000" rIns="90000" tIns="45000" wrap="none"/>
          <a:p>
            <a:pPr>
              <a:lnSpc>
                <a:spcPct val="100000"/>
              </a:lnSpc>
            </a:pPr>
            <a:r>
              <a:rPr lang="en-US">
                <a:solidFill>
                  <a:srgbClr val="000000"/>
                </a:solidFill>
                <a:latin typeface="Calibri"/>
              </a:rPr>
              <a:t>[GERAB2]</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8"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7" name="CustomShape 1"/>
          <p:cNvSpPr/>
          <p:nvPr/>
        </p:nvSpPr>
        <p:spPr>
          <a:xfrm>
            <a:off x="327600" y="980640"/>
            <a:ext cx="2876040" cy="5106600"/>
          </a:xfrm>
          <a:prstGeom prst="rect">
            <a:avLst/>
          </a:prstGeom>
          <a:solidFill>
            <a:srgbClr val="ffffff"/>
          </a:solidFill>
        </p:spPr>
      </p:sp>
      <p:sp>
        <p:nvSpPr>
          <p:cNvPr id="278"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Forschungsfreiheit in Deutschland (1/2)</a:t>
            </a:r>
            <a:endParaRPr/>
          </a:p>
        </p:txBody>
      </p:sp>
      <p:sp>
        <p:nvSpPr>
          <p:cNvPr id="279"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Ursprung</a:t>
            </a:r>
            <a:endParaRPr/>
          </a:p>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Wissenschaft, Forschung und Lehre sind frei. Die Freiheit der Lehre entbindet nicht von der Treue zur Verfassung.“ [GG Art 5 § 3] </a:t>
            </a:r>
            <a:endParaRPr/>
          </a:p>
          <a:p>
            <a:pPr>
              <a:lnSpc>
                <a:spcPct val="100000"/>
              </a:lnSpc>
              <a:buFont typeface="Arial"/>
              <a:buChar char="•"/>
            </a:pPr>
            <a:r>
              <a:rPr lang="de-DE" sz="2800">
                <a:solidFill>
                  <a:srgbClr val="000000"/>
                </a:solidFill>
                <a:latin typeface="Calibri"/>
              </a:rPr>
              <a:t>Wissenschaft = Forschung und Lehre</a:t>
            </a:r>
            <a:endParaRPr/>
          </a:p>
        </p:txBody>
      </p:sp>
      <p:sp>
        <p:nvSpPr>
          <p:cNvPr id="280" name="CustomShape 4"/>
          <p:cNvSpPr/>
          <p:nvPr/>
        </p:nvSpPr>
        <p:spPr>
          <a:xfrm>
            <a:off x="324000" y="980640"/>
            <a:ext cx="2876040" cy="5106600"/>
          </a:xfrm>
          <a:prstGeom prst="rect">
            <a:avLst/>
          </a:prstGeom>
          <a:ln w="25560">
            <a:solidFill>
              <a:srgbClr val="17375e"/>
            </a:solidFill>
            <a:round/>
          </a:ln>
        </p:spPr>
      </p:sp>
      <p:pic>
        <p:nvPicPr>
          <p:cNvPr descr="" id="281" name="Picture 2"/>
          <p:cNvPicPr/>
          <p:nvPr/>
        </p:nvPicPr>
        <p:blipFill>
          <a:blip r:embed="rId1"/>
          <a:stretch>
            <a:fillRect/>
          </a:stretch>
        </p:blipFill>
        <p:spPr>
          <a:xfrm>
            <a:off x="383400" y="1560960"/>
            <a:ext cx="2757240" cy="3903480"/>
          </a:xfrm>
          <a:prstGeom prst="rect">
            <a:avLst/>
          </a:prstGeom>
        </p:spPr>
      </p:pic>
      <p:sp>
        <p:nvSpPr>
          <p:cNvPr id="282" name="CustomShape 5"/>
          <p:cNvSpPr/>
          <p:nvPr/>
        </p:nvSpPr>
        <p:spPr>
          <a:xfrm>
            <a:off x="2017440" y="5718240"/>
            <a:ext cx="1289160" cy="364680"/>
          </a:xfrm>
          <a:prstGeom prst="rect">
            <a:avLst/>
          </a:prstGeom>
        </p:spPr>
        <p:txBody>
          <a:bodyPr bIns="45000" lIns="90000" rIns="90000" tIns="45000" wrap="none"/>
          <a:p>
            <a:pPr>
              <a:lnSpc>
                <a:spcPct val="100000"/>
              </a:lnSpc>
            </a:pPr>
            <a:r>
              <a:rPr lang="en-US">
                <a:solidFill>
                  <a:srgbClr val="000000"/>
                </a:solidFill>
                <a:latin typeface="Calibri"/>
              </a:rPr>
              <a:t>[GERAB3]</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3"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Forschungsfreiheit in Deutschland (2/2)</a:t>
            </a:r>
            <a:endParaRPr/>
          </a:p>
        </p:txBody>
      </p:sp>
      <p:sp>
        <p:nvSpPr>
          <p:cNvPr id="284" name="TextShape 2"/>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Wissenschaft, Forschung und Lehre sind frei. Die Freiheit der Lehre entbindet nicht von der Treue zur Verfassung.“ [GG Art 5 § 3] </a:t>
            </a:r>
            <a:endParaRPr/>
          </a:p>
          <a:p>
            <a:pPr>
              <a:lnSpc>
                <a:spcPct val="100000"/>
              </a:lnSpc>
              <a:buFont typeface="Arial"/>
              <a:buChar char="•"/>
            </a:pPr>
            <a:r>
              <a:rPr lang="de-DE" sz="2800">
                <a:solidFill>
                  <a:srgbClr val="000000"/>
                </a:solidFill>
                <a:latin typeface="Calibri"/>
              </a:rPr>
              <a:t>Freie Wahl der Forschungsthemen und Methoden</a:t>
            </a:r>
            <a:endParaRPr/>
          </a:p>
          <a:p>
            <a:pPr>
              <a:lnSpc>
                <a:spcPct val="100000"/>
              </a:lnSpc>
              <a:buFont typeface="Arial"/>
              <a:buChar char="•"/>
            </a:pPr>
            <a:r>
              <a:rPr lang="de-DE" sz="2800">
                <a:solidFill>
                  <a:srgbClr val="000000"/>
                </a:solidFill>
                <a:latin typeface="Calibri"/>
              </a:rPr>
              <a:t>Einschränkung ausschließlich durch andere Grundrechte</a:t>
            </a:r>
            <a:endParaRPr/>
          </a:p>
        </p:txBody>
      </p:sp>
      <p:sp>
        <p:nvSpPr>
          <p:cNvPr id="285" name="CustomShape 3"/>
          <p:cNvSpPr/>
          <p:nvPr/>
        </p:nvSpPr>
        <p:spPr>
          <a:xfrm>
            <a:off x="327600" y="980640"/>
            <a:ext cx="2876040" cy="5106600"/>
          </a:xfrm>
          <a:prstGeom prst="rect">
            <a:avLst/>
          </a:prstGeom>
          <a:solidFill>
            <a:srgbClr val="ffffff"/>
          </a:solidFill>
        </p:spPr>
      </p:sp>
      <p:pic>
        <p:nvPicPr>
          <p:cNvPr descr="" id="286" name="Grafik 9"/>
          <p:cNvPicPr/>
          <p:nvPr/>
        </p:nvPicPr>
        <p:blipFill>
          <a:blip r:embed="rId1"/>
          <a:stretch>
            <a:fillRect/>
          </a:stretch>
        </p:blipFill>
        <p:spPr>
          <a:xfrm>
            <a:off x="324000" y="980640"/>
            <a:ext cx="2876040" cy="5106600"/>
          </a:xfrm>
          <a:prstGeom prst="rect">
            <a:avLst/>
          </a:prstGeom>
        </p:spPr>
      </p:pic>
      <p:sp>
        <p:nvSpPr>
          <p:cNvPr id="287" name="CustomShape 4"/>
          <p:cNvSpPr/>
          <p:nvPr/>
        </p:nvSpPr>
        <p:spPr>
          <a:xfrm>
            <a:off x="324000" y="980640"/>
            <a:ext cx="2876040" cy="5106600"/>
          </a:xfrm>
          <a:prstGeom prst="rect">
            <a:avLst/>
          </a:prstGeom>
          <a:ln w="25560">
            <a:solidFill>
              <a:srgbClr val="17375e"/>
            </a:solidFill>
            <a:round/>
          </a:ln>
        </p:spPr>
      </p:sp>
      <p:sp>
        <p:nvSpPr>
          <p:cNvPr id="288" name="CustomShape 5"/>
          <p:cNvSpPr/>
          <p:nvPr/>
        </p:nvSpPr>
        <p:spPr>
          <a:xfrm>
            <a:off x="2013840" y="5714280"/>
            <a:ext cx="1289160" cy="364680"/>
          </a:xfrm>
          <a:prstGeom prst="rect">
            <a:avLst/>
          </a:prstGeom>
        </p:spPr>
        <p:txBody>
          <a:bodyPr bIns="45000" lIns="90000" rIns="90000" tIns="45000" wrap="none"/>
          <a:p>
            <a:pPr>
              <a:lnSpc>
                <a:spcPct val="100000"/>
              </a:lnSpc>
            </a:pPr>
            <a:r>
              <a:rPr lang="en-US">
                <a:solidFill>
                  <a:srgbClr val="000000"/>
                </a:solidFill>
                <a:latin typeface="Calibri"/>
              </a:rPr>
              <a:t>[GERAB4]</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9" name="CustomShape 1"/>
          <p:cNvSpPr/>
          <p:nvPr/>
        </p:nvSpPr>
        <p:spPr>
          <a:xfrm>
            <a:off x="327600" y="980640"/>
            <a:ext cx="2876040" cy="5106600"/>
          </a:xfrm>
          <a:prstGeom prst="rect">
            <a:avLst/>
          </a:prstGeom>
          <a:solidFill>
            <a:srgbClr val="ffffff"/>
          </a:solidFill>
        </p:spPr>
      </p:sp>
      <p:pic>
        <p:nvPicPr>
          <p:cNvPr descr="" id="290" name="Picture 4"/>
          <p:cNvPicPr/>
          <p:nvPr/>
        </p:nvPicPr>
        <p:blipFill>
          <a:blip r:embed="rId1"/>
          <a:stretch>
            <a:fillRect/>
          </a:stretch>
        </p:blipFill>
        <p:spPr>
          <a:xfrm>
            <a:off x="340560" y="2580840"/>
            <a:ext cx="2859480" cy="1906200"/>
          </a:xfrm>
          <a:prstGeom prst="rect">
            <a:avLst/>
          </a:prstGeom>
        </p:spPr>
      </p:pic>
      <p:sp>
        <p:nvSpPr>
          <p:cNvPr id="291" name="TextShape 2"/>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Europa (EU)</a:t>
            </a:r>
            <a:endParaRPr/>
          </a:p>
        </p:txBody>
      </p:sp>
      <p:sp>
        <p:nvSpPr>
          <p:cNvPr id="292" name="TextShape 3"/>
          <p:cNvSpPr txBox="1"/>
          <p:nvPr/>
        </p:nvSpPr>
        <p:spPr>
          <a:xfrm>
            <a:off x="3708000" y="980640"/>
            <a:ext cx="4978440" cy="504036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Kunst und Forschung sind frei. Die akademische Freiheit wird geachtet.“</a:t>
            </a:r>
            <a:r>
              <a:rPr lang="de-DE" sz="2800">
                <a:solidFill>
                  <a:srgbClr val="000000"/>
                </a:solidFill>
                <a:latin typeface="Calibri"/>
              </a:rPr>
              <a:t>
</a:t>
            </a:r>
            <a:r>
              <a:rPr lang="de-DE" sz="2800">
                <a:solidFill>
                  <a:srgbClr val="000000"/>
                </a:solidFill>
                <a:latin typeface="Calibri"/>
              </a:rPr>
              <a:t>[EU-Menschenrechte-Charta Kapitel II „Freiheiten“ Art. 13]</a:t>
            </a:r>
            <a:endParaRPr/>
          </a:p>
        </p:txBody>
      </p:sp>
      <p:sp>
        <p:nvSpPr>
          <p:cNvPr id="293" name="CustomShape 4"/>
          <p:cNvSpPr/>
          <p:nvPr/>
        </p:nvSpPr>
        <p:spPr>
          <a:xfrm>
            <a:off x="324000" y="980640"/>
            <a:ext cx="2876040" cy="5106600"/>
          </a:xfrm>
          <a:prstGeom prst="rect">
            <a:avLst/>
          </a:prstGeom>
          <a:ln w="25560">
            <a:solidFill>
              <a:srgbClr val="17375e"/>
            </a:solidFill>
            <a:round/>
          </a:ln>
        </p:spPr>
      </p:sp>
      <p:sp>
        <p:nvSpPr>
          <p:cNvPr id="294" name="CustomShape 5"/>
          <p:cNvSpPr/>
          <p:nvPr/>
        </p:nvSpPr>
        <p:spPr>
          <a:xfrm>
            <a:off x="2013840" y="5689440"/>
            <a:ext cx="1289160" cy="364680"/>
          </a:xfrm>
          <a:prstGeom prst="rect">
            <a:avLst/>
          </a:prstGeom>
        </p:spPr>
        <p:txBody>
          <a:bodyPr bIns="45000" lIns="90000" rIns="90000" tIns="45000" wrap="none"/>
          <a:p>
            <a:pPr>
              <a:lnSpc>
                <a:spcPct val="100000"/>
              </a:lnSpc>
            </a:pPr>
            <a:r>
              <a:rPr lang="en-US">
                <a:solidFill>
                  <a:srgbClr val="000000"/>
                </a:solidFill>
                <a:latin typeface="Calibri"/>
              </a:rPr>
              <a:t>[GERAB5]</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96"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7" name="TextShape 1"/>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Zivilklausel als Mittel zum Verhindern/Beschränken von Militärischer Forschung</a:t>
            </a:r>
            <a:endParaRPr/>
          </a:p>
          <a:p>
            <a:pPr>
              <a:lnSpc>
                <a:spcPct val="100000"/>
              </a:lnSpc>
              <a:buFont typeface="Arial"/>
              <a:buChar char="•"/>
            </a:pPr>
            <a:r>
              <a:rPr lang="de-DE" sz="3200">
                <a:solidFill>
                  <a:srgbClr val="000000"/>
                </a:solidFill>
                <a:latin typeface="Calibri"/>
              </a:rPr>
              <a:t>Akkreditierungsverfahren zur Wahrung von Qualität der Lehre</a:t>
            </a:r>
            <a:endParaRPr/>
          </a:p>
          <a:p>
            <a:pPr>
              <a:lnSpc>
                <a:spcPct val="100000"/>
              </a:lnSpc>
              <a:buFont typeface="Arial"/>
              <a:buChar char="•"/>
            </a:pPr>
            <a:r>
              <a:rPr lang="de-DE" sz="3200">
                <a:solidFill>
                  <a:srgbClr val="000000"/>
                </a:solidFill>
                <a:latin typeface="Calibri"/>
              </a:rPr>
              <a:t>Ethikkommissionen zur Wahrung von Moral und Ethik in Forschungsvorhaben</a:t>
            </a:r>
            <a:endParaRPr/>
          </a:p>
        </p:txBody>
      </p:sp>
      <p:sp>
        <p:nvSpPr>
          <p:cNvPr id="298" name="TextShape 2"/>
          <p:cNvSpPr txBox="1"/>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Selbsteinschränkung der Universität</a:t>
            </a:r>
            <a:endParaRPr/>
          </a:p>
        </p:txBody>
      </p:sp>
    </p:spTree>
  </p:cSld>
  <p:timing>
    <p:tnLst>
      <p:par>
        <p:cTn dur="indefinite" id="1" nodeType="tmRoot" restart="never">
          <p:childTnLst>
            <p:seq>
              <p:cTn id="2"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9" name="CustomShape 1"/>
          <p:cNvSpPr/>
          <p:nvPr/>
        </p:nvSpPr>
        <p:spPr>
          <a:xfrm>
            <a:off x="327600" y="980640"/>
            <a:ext cx="2876040" cy="5106600"/>
          </a:xfrm>
          <a:prstGeom prst="rect">
            <a:avLst/>
          </a:prstGeom>
          <a:solidFill>
            <a:srgbClr val="ffffff"/>
          </a:solidFill>
        </p:spPr>
      </p:sp>
      <p:sp>
        <p:nvSpPr>
          <p:cNvPr id="300"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Zivilklausel</a:t>
            </a:r>
            <a:endParaRPr/>
          </a:p>
        </p:txBody>
      </p:sp>
      <p:sp>
        <p:nvSpPr>
          <p:cNvPr id="301"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Selbstverpflichtung von wissenschaftlichen Einrichtungen ausschließlich für zivile Zwecke zu forschen.</a:t>
            </a:r>
            <a:endParaRPr/>
          </a:p>
          <a:p>
            <a:pPr>
              <a:lnSpc>
                <a:spcPct val="100000"/>
              </a:lnSpc>
              <a:buFont typeface="Arial"/>
              <a:buChar char="•"/>
            </a:pPr>
            <a:r>
              <a:rPr lang="de-DE" sz="3200">
                <a:solidFill>
                  <a:srgbClr val="000000"/>
                </a:solidFill>
                <a:latin typeface="Calibri"/>
              </a:rPr>
              <a:t>Die erste Zivilklausel trat 1986 an der Universität Bremen in Kraft.</a:t>
            </a:r>
            <a:endParaRPr/>
          </a:p>
        </p:txBody>
      </p:sp>
      <p:sp>
        <p:nvSpPr>
          <p:cNvPr id="302" name="CustomShape 4"/>
          <p:cNvSpPr/>
          <p:nvPr/>
        </p:nvSpPr>
        <p:spPr>
          <a:xfrm>
            <a:off x="324000" y="980640"/>
            <a:ext cx="2876040" cy="5106600"/>
          </a:xfrm>
          <a:prstGeom prst="rect">
            <a:avLst/>
          </a:prstGeom>
          <a:ln w="25560">
            <a:solidFill>
              <a:srgbClr val="17375e"/>
            </a:solidFill>
            <a:round/>
          </a:ln>
        </p:spPr>
      </p:sp>
      <p:pic>
        <p:nvPicPr>
          <p:cNvPr descr="" id="303" name="Picture 6"/>
          <p:cNvPicPr/>
          <p:nvPr/>
        </p:nvPicPr>
        <p:blipFill>
          <a:blip r:embed="rId1"/>
          <a:stretch>
            <a:fillRect/>
          </a:stretch>
        </p:blipFill>
        <p:spPr>
          <a:xfrm>
            <a:off x="714600" y="2486520"/>
            <a:ext cx="2095200" cy="2095200"/>
          </a:xfrm>
          <a:prstGeom prst="rect">
            <a:avLst/>
          </a:prstGeom>
        </p:spPr>
      </p:pic>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4"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Liste mit Hochschulen mit Zivilklausel</a:t>
            </a:r>
            <a:endParaRPr/>
          </a:p>
        </p:txBody>
      </p:sp>
      <p:sp>
        <p:nvSpPr>
          <p:cNvPr id="305"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TU Berlin</a:t>
            </a:r>
            <a:endParaRPr/>
          </a:p>
          <a:p>
            <a:pPr>
              <a:lnSpc>
                <a:spcPct val="100000"/>
              </a:lnSpc>
              <a:buFont typeface="Arial"/>
              <a:buChar char="•"/>
            </a:pPr>
            <a:r>
              <a:rPr lang="de-DE" sz="3200">
                <a:solidFill>
                  <a:srgbClr val="000000"/>
                </a:solidFill>
                <a:latin typeface="Calibri"/>
              </a:rPr>
              <a:t>Uni Bremen</a:t>
            </a:r>
            <a:endParaRPr/>
          </a:p>
          <a:p>
            <a:pPr>
              <a:lnSpc>
                <a:spcPct val="100000"/>
              </a:lnSpc>
              <a:buFont typeface="Arial"/>
              <a:buChar char="•"/>
            </a:pPr>
            <a:r>
              <a:rPr lang="de-DE" sz="3200">
                <a:solidFill>
                  <a:srgbClr val="000000"/>
                </a:solidFill>
                <a:latin typeface="Calibri"/>
              </a:rPr>
              <a:t>Uni Konstanz</a:t>
            </a:r>
            <a:endParaRPr/>
          </a:p>
          <a:p>
            <a:pPr>
              <a:lnSpc>
                <a:spcPct val="100000"/>
              </a:lnSpc>
              <a:buFont typeface="Arial"/>
              <a:buChar char="•"/>
            </a:pPr>
            <a:r>
              <a:rPr lang="de-DE" sz="3200">
                <a:solidFill>
                  <a:srgbClr val="000000"/>
                </a:solidFill>
                <a:latin typeface="Calibri"/>
              </a:rPr>
              <a:t>TU Dortmund</a:t>
            </a:r>
            <a:endParaRPr/>
          </a:p>
          <a:p>
            <a:pPr>
              <a:lnSpc>
                <a:spcPct val="100000"/>
              </a:lnSpc>
              <a:buFont typeface="Arial"/>
              <a:buChar char="•"/>
            </a:pPr>
            <a:r>
              <a:rPr lang="de-DE" sz="3200">
                <a:solidFill>
                  <a:srgbClr val="000000"/>
                </a:solidFill>
                <a:latin typeface="Calibri"/>
              </a:rPr>
              <a:t>Uni Oldenburg</a:t>
            </a:r>
            <a:endParaRPr/>
          </a:p>
          <a:p>
            <a:pPr>
              <a:lnSpc>
                <a:spcPct val="100000"/>
              </a:lnSpc>
              <a:buFont typeface="Arial"/>
              <a:buChar char="•"/>
            </a:pPr>
            <a:r>
              <a:rPr lang="de-DE" sz="3200">
                <a:solidFill>
                  <a:srgbClr val="000000"/>
                </a:solidFill>
                <a:latin typeface="Calibri"/>
              </a:rPr>
              <a:t>TU Ilmenau</a:t>
            </a:r>
            <a:endParaRPr/>
          </a:p>
          <a:p>
            <a:pPr>
              <a:lnSpc>
                <a:spcPct val="100000"/>
              </a:lnSpc>
              <a:buFont typeface="Arial"/>
              <a:buChar char="•"/>
            </a:pPr>
            <a:r>
              <a:rPr lang="de-DE" sz="3200">
                <a:solidFill>
                  <a:srgbClr val="000000"/>
                </a:solidFill>
                <a:latin typeface="Calibri"/>
              </a:rPr>
              <a:t>Uni Tübingen</a:t>
            </a:r>
            <a:endParaRPr/>
          </a:p>
          <a:p>
            <a:pPr>
              <a:lnSpc>
                <a:spcPct val="100000"/>
              </a:lnSpc>
            </a:pPr>
            <a:endParaRPr/>
          </a:p>
          <a:p>
            <a:pPr>
              <a:lnSpc>
                <a:spcPct val="100000"/>
              </a:lnSpc>
              <a:buFont typeface="Arial"/>
              <a:buChar char="•"/>
            </a:pPr>
            <a:r>
              <a:rPr lang="de-DE" sz="3200">
                <a:solidFill>
                  <a:srgbClr val="000000"/>
                </a:solidFill>
                <a:latin typeface="Calibri"/>
              </a:rPr>
              <a:t>Uni Rostock</a:t>
            </a:r>
            <a:endParaRPr/>
          </a:p>
          <a:p>
            <a:pPr>
              <a:lnSpc>
                <a:spcPct val="100000"/>
              </a:lnSpc>
              <a:buFont typeface="Arial"/>
              <a:buChar char="•"/>
            </a:pPr>
            <a:r>
              <a:rPr lang="de-DE" sz="3200">
                <a:solidFill>
                  <a:srgbClr val="000000"/>
                </a:solidFill>
                <a:latin typeface="Calibri"/>
              </a:rPr>
              <a:t>HS Bremen</a:t>
            </a:r>
            <a:endParaRPr/>
          </a:p>
          <a:p>
            <a:pPr>
              <a:lnSpc>
                <a:spcPct val="100000"/>
              </a:lnSpc>
              <a:buFont typeface="Arial"/>
              <a:buChar char="•"/>
            </a:pPr>
            <a:r>
              <a:rPr lang="de-DE" sz="3200">
                <a:solidFill>
                  <a:srgbClr val="000000"/>
                </a:solidFill>
                <a:latin typeface="Calibri"/>
              </a:rPr>
              <a:t>HS Bremerhaven</a:t>
            </a:r>
            <a:endParaRPr/>
          </a:p>
          <a:p>
            <a:pPr>
              <a:lnSpc>
                <a:spcPct val="100000"/>
              </a:lnSpc>
              <a:buFont typeface="Arial"/>
              <a:buChar char="•"/>
            </a:pPr>
            <a:r>
              <a:rPr lang="de-DE" sz="3200">
                <a:solidFill>
                  <a:srgbClr val="000000"/>
                </a:solidFill>
                <a:latin typeface="Calibri"/>
              </a:rPr>
              <a:t>TU Darmstadt</a:t>
            </a:r>
            <a:endParaRPr/>
          </a:p>
          <a:p>
            <a:pPr>
              <a:lnSpc>
                <a:spcPct val="100000"/>
              </a:lnSpc>
              <a:buFont typeface="Arial"/>
              <a:buChar char="•"/>
            </a:pPr>
            <a:r>
              <a:rPr lang="de-DE" sz="3200">
                <a:solidFill>
                  <a:srgbClr val="000000"/>
                </a:solidFill>
                <a:latin typeface="Calibri"/>
              </a:rPr>
              <a:t>Uni Göttingen</a:t>
            </a:r>
            <a:endParaRPr/>
          </a:p>
          <a:p>
            <a:pPr>
              <a:lnSpc>
                <a:spcPct val="100000"/>
              </a:lnSpc>
              <a:buFont typeface="Arial"/>
              <a:buChar char="•"/>
            </a:pPr>
            <a:r>
              <a:rPr lang="de-DE" sz="3200">
                <a:solidFill>
                  <a:srgbClr val="000000"/>
                </a:solidFill>
                <a:latin typeface="Calibri"/>
              </a:rPr>
              <a:t>Uni Frankfurt am Main</a:t>
            </a:r>
            <a:endParaRPr/>
          </a:p>
          <a:p>
            <a:pPr>
              <a:lnSpc>
                <a:spcPct val="100000"/>
              </a:lnSpc>
              <a:buFont typeface="Arial"/>
              <a:buChar char="•"/>
            </a:pPr>
            <a:r>
              <a:rPr lang="de-DE" sz="3200">
                <a:solidFill>
                  <a:srgbClr val="000000"/>
                </a:solidFill>
                <a:latin typeface="Calibri"/>
              </a:rPr>
              <a:t>Uni Münster</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6"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Zivilklausel Pro / Kontra</a:t>
            </a:r>
            <a:endParaRPr/>
          </a:p>
        </p:txBody>
      </p:sp>
      <p:graphicFrame>
        <p:nvGraphicFramePr>
          <p:cNvPr id="307" name="Table 2"/>
          <p:cNvGraphicFramePr/>
          <p:nvPr/>
        </p:nvGraphicFramePr>
        <p:xfrm>
          <a:off x="323640" y="980640"/>
          <a:ext cx="4176000" cy="4970520"/>
        </p:xfrm>
        <a:graphic>
          <a:graphicData uri="http://schemas.openxmlformats.org/drawingml/2006/table">
            <a:tbl>
              <a:tblPr/>
              <a:tblGrid>
                <a:gridCol w="4176000"/>
              </a:tblGrid>
              <a:tr h="334080">
                <a:tc>
                  <a:txBody>
                    <a:bodyPr wrap="none"/>
                    <a:p>
                      <a:pPr>
                        <a:lnSpc>
                          <a:spcPct val="100000"/>
                        </a:lnSpc>
                      </a:pPr>
                      <a:r>
                        <a:rPr b="1" lang="en-US" sz="1650">
                          <a:solidFill>
                            <a:srgbClr val="ffffff"/>
                          </a:solidFill>
                          <a:latin typeface="Calibri"/>
                        </a:rPr>
                        <a:t>Pro</a:t>
                      </a:r>
                      <a:endParaRPr/>
                    </a:p>
                  </a:txBody>
                  <a:tcPr/>
                </a:tc>
              </a:tr>
              <a:tr h="818640">
                <a:tc>
                  <a:txBody>
                    <a:bodyPr wrap="none"/>
                    <a:p>
                      <a:pPr>
                        <a:lnSpc>
                          <a:spcPct val="100000"/>
                        </a:lnSpc>
                      </a:pPr>
                      <a:r>
                        <a:rPr lang="en-US" sz="1650">
                          <a:solidFill>
                            <a:srgbClr val="000000"/>
                          </a:solidFill>
                          <a:latin typeface="Calibri"/>
                        </a:rPr>
                        <a:t>Der Zwei-plus-Vier-Vertrag besagt,</a:t>
                      </a:r>
                      <a:endParaRPr/>
                    </a:p>
                    <a:p>
                      <a:pPr>
                        <a:lnSpc>
                          <a:spcPct val="100000"/>
                        </a:lnSpc>
                      </a:pPr>
                      <a:r>
                        <a:rPr lang="en-US" sz="1650">
                          <a:solidFill>
                            <a:srgbClr val="000000"/>
                          </a:solidFill>
                          <a:latin typeface="Calibri"/>
                        </a:rPr>
                        <a:t>„</a:t>
                      </a:r>
                      <a:r>
                        <a:rPr lang="en-US" sz="1650">
                          <a:solidFill>
                            <a:srgbClr val="000000"/>
                          </a:solidFill>
                          <a:latin typeface="Calibri"/>
                        </a:rPr>
                        <a:t>dass von deutschem Boden nur Frieden ausgehen wird.“</a:t>
                      </a:r>
                      <a:endParaRPr/>
                    </a:p>
                  </a:txBody>
                  <a:tcPr/>
                </a:tc>
              </a:tr>
              <a:tr h="818640">
                <a:tc>
                  <a:txBody>
                    <a:bodyPr wrap="none"/>
                    <a:p>
                      <a:pPr>
                        <a:lnSpc>
                          <a:spcPct val="100000"/>
                        </a:lnSpc>
                      </a:pPr>
                      <a:r>
                        <a:rPr lang="en-US" sz="1650">
                          <a:solidFill>
                            <a:srgbClr val="000000"/>
                          </a:solidFill>
                          <a:latin typeface="Calibri"/>
                        </a:rPr>
                        <a:t>Universitäten könnten Teil der Kriegsmaschinerie werden bzw. sind es schon.</a:t>
                      </a:r>
                      <a:endParaRPr/>
                    </a:p>
                  </a:txBody>
                  <a:tcPr/>
                </a:tc>
              </a:tr>
              <a:tr h="818640">
                <a:tc>
                  <a:txBody>
                    <a:bodyPr wrap="none"/>
                    <a:p>
                      <a:pPr>
                        <a:lnSpc>
                          <a:spcPct val="100000"/>
                        </a:lnSpc>
                      </a:pPr>
                      <a:r>
                        <a:rPr lang="en-US" sz="1650">
                          <a:solidFill>
                            <a:srgbClr val="000000"/>
                          </a:solidFill>
                          <a:latin typeface="Calibri"/>
                        </a:rPr>
                        <a:t>Auch ohne Zivilklausel ist die Wissenschaft nicht frei und wird von den Interessen der Industrie gelenkt.</a:t>
                      </a:r>
                      <a:endParaRPr/>
                    </a:p>
                  </a:txBody>
                  <a:tcPr/>
                </a:tc>
              </a:tr>
              <a:tr h="818640">
                <a:tc>
                  <a:txBody>
                    <a:bodyPr wrap="none"/>
                    <a:p>
                      <a:pPr>
                        <a:lnSpc>
                          <a:spcPct val="100000"/>
                        </a:lnSpc>
                      </a:pPr>
                      <a:r>
                        <a:rPr lang="en-US" sz="1650">
                          <a:solidFill>
                            <a:srgbClr val="000000"/>
                          </a:solidFill>
                          <a:latin typeface="Calibri"/>
                        </a:rPr>
                        <a:t>Wissenschaft hat das Potenzial, großen Schaden anzurichten. (Atombombe)</a:t>
                      </a:r>
                      <a:endParaRPr/>
                    </a:p>
                  </a:txBody>
                  <a:tcPr/>
                </a:tc>
              </a:tr>
              <a:tr h="1537920">
                <a:tc>
                  <a:txBody>
                    <a:bodyPr wrap="none"/>
                    <a:p>
                      <a:pPr>
                        <a:lnSpc>
                          <a:spcPct val="100000"/>
                        </a:lnSpc>
                      </a:pPr>
                      <a:r>
                        <a:rPr lang="en-US" sz="1650">
                          <a:solidFill>
                            <a:srgbClr val="000000"/>
                          </a:solidFill>
                          <a:latin typeface="Calibri"/>
                        </a:rPr>
                        <a:t>Die Zivilklausel ist „ein Merkmal der Universität, das man auch nach außen tragen kann. „BAECK, “Uni Bremen gegen Rüstungsforschung Zivilklausel bleibt - OHB kommt“ </a:t>
                      </a:r>
                      <a:r>
                        <a:rPr lang="en-US" sz="1600">
                          <a:solidFill>
                            <a:srgbClr val="000000"/>
                          </a:solidFill>
                          <a:latin typeface="Calibri"/>
                        </a:rPr>
                        <a:t>[SedU1] </a:t>
                      </a:r>
                      <a:endParaRPr/>
                    </a:p>
                  </a:txBody>
                  <a:tcPr/>
                </a:tc>
              </a:tr>
              <a:tr h="334080">
                <a:tc>
                  <a:txBody>
                    <a:bodyPr wrap="none"/>
                    <a:p>
                      <a:pPr>
                        <a:lnSpc>
                          <a:spcPct val="100000"/>
                        </a:lnSpc>
                      </a:pPr>
                      <a:r>
                        <a:rPr lang="en-US" sz="1650">
                          <a:solidFill>
                            <a:srgbClr val="000000"/>
                          </a:solidFill>
                          <a:latin typeface="Calibri"/>
                        </a:rPr>
                        <a:t>…</a:t>
                      </a:r>
                      <a:endParaRPr/>
                    </a:p>
                  </a:txBody>
                  <a:tcPr/>
                </a:tc>
              </a:tr>
            </a:tbl>
          </a:graphicData>
        </a:graphic>
      </p:graphicFrame>
      <p:graphicFrame>
        <p:nvGraphicFramePr>
          <p:cNvPr id="308" name="Table 3"/>
          <p:cNvGraphicFramePr/>
          <p:nvPr/>
        </p:nvGraphicFramePr>
        <p:xfrm>
          <a:off x="4716000" y="980640"/>
          <a:ext cx="4079520" cy="3370320"/>
        </p:xfrm>
        <a:graphic>
          <a:graphicData uri="http://schemas.openxmlformats.org/drawingml/2006/table">
            <a:tbl>
              <a:tblPr/>
              <a:tblGrid>
                <a:gridCol w="4079520"/>
              </a:tblGrid>
              <a:tr h="334080">
                <a:tc>
                  <a:txBody>
                    <a:bodyPr wrap="none"/>
                    <a:p>
                      <a:pPr>
                        <a:lnSpc>
                          <a:spcPct val="100000"/>
                        </a:lnSpc>
                      </a:pPr>
                      <a:r>
                        <a:rPr b="1" lang="en-US" sz="1650">
                          <a:solidFill>
                            <a:srgbClr val="ffffff"/>
                          </a:solidFill>
                          <a:latin typeface="Calibri"/>
                        </a:rPr>
                        <a:t>Kontra</a:t>
                      </a:r>
                      <a:endParaRPr/>
                    </a:p>
                  </a:txBody>
                  <a:tcPr/>
                </a:tc>
              </a:tr>
              <a:tr h="818640">
                <a:tc>
                  <a:txBody>
                    <a:bodyPr wrap="none"/>
                    <a:p>
                      <a:pPr>
                        <a:lnSpc>
                          <a:spcPct val="100000"/>
                        </a:lnSpc>
                      </a:pPr>
                      <a:r>
                        <a:rPr lang="en-US" sz="1650">
                          <a:solidFill>
                            <a:srgbClr val="000000"/>
                          </a:solidFill>
                          <a:latin typeface="Calibri"/>
                        </a:rPr>
                        <a:t>Einige Klauseln verstoßen gegen die im Grundgesetz garantierte Freiheit von Forschung und Lehre. [SedU2]</a:t>
                      </a:r>
                      <a:endParaRPr/>
                    </a:p>
                  </a:txBody>
                  <a:tcPr/>
                </a:tc>
              </a:tr>
              <a:tr h="576360">
                <a:tc>
                  <a:txBody>
                    <a:bodyPr wrap="none"/>
                    <a:p>
                      <a:pPr>
                        <a:lnSpc>
                          <a:spcPct val="100000"/>
                        </a:lnSpc>
                      </a:pPr>
                      <a:r>
                        <a:rPr lang="en-US" sz="1650">
                          <a:solidFill>
                            <a:srgbClr val="000000"/>
                          </a:solidFill>
                          <a:latin typeface="Calibri"/>
                        </a:rPr>
                        <a:t>Eine Zivilklausel ist Realitätsfern. (Dual Use ist nicht zu vermeiden)</a:t>
                      </a:r>
                      <a:endParaRPr/>
                    </a:p>
                  </a:txBody>
                  <a:tcPr/>
                </a:tc>
              </a:tr>
              <a:tr h="818640">
                <a:tc>
                  <a:txBody>
                    <a:bodyPr wrap="none"/>
                    <a:p>
                      <a:pPr>
                        <a:lnSpc>
                          <a:spcPct val="100000"/>
                        </a:lnSpc>
                      </a:pPr>
                      <a:r>
                        <a:rPr lang="en-US" sz="1650">
                          <a:solidFill>
                            <a:srgbClr val="000000"/>
                          </a:solidFill>
                          <a:latin typeface="Calibri"/>
                        </a:rPr>
                        <a:t>Militärforschung hat immer wieder großen Nutzen für die Zivilnutzung erbracht.</a:t>
                      </a:r>
                      <a:endParaRPr/>
                    </a:p>
                  </a:txBody>
                  <a:tcPr/>
                </a:tc>
              </a:tr>
              <a:tr h="576360">
                <a:tc>
                  <a:txBody>
                    <a:bodyPr wrap="none"/>
                    <a:p>
                      <a:pPr>
                        <a:lnSpc>
                          <a:spcPct val="100000"/>
                        </a:lnSpc>
                      </a:pPr>
                      <a:r>
                        <a:rPr lang="en-US" sz="1650">
                          <a:solidFill>
                            <a:srgbClr val="000000"/>
                          </a:solidFill>
                          <a:latin typeface="Calibri"/>
                        </a:rPr>
                        <a:t>Eine Zivilklausel schreckt mögliche private Investoren ab.</a:t>
                      </a:r>
                      <a:endParaRPr/>
                    </a:p>
                  </a:txBody>
                  <a:tcPr/>
                </a:tc>
              </a:tr>
              <a:tr h="334080">
                <a:tc>
                  <a:txBody>
                    <a:bodyPr wrap="none"/>
                    <a:p>
                      <a:pPr>
                        <a:lnSpc>
                          <a:spcPct val="100000"/>
                        </a:lnSpc>
                      </a:pPr>
                      <a:r>
                        <a:rPr lang="en-US" sz="1650">
                          <a:solidFill>
                            <a:srgbClr val="000000"/>
                          </a:solidFill>
                          <a:latin typeface="Calibri"/>
                        </a:rPr>
                        <a:t>…</a:t>
                      </a:r>
                      <a:endParaRPr/>
                    </a:p>
                  </a:txBody>
                  <a:tcPr/>
                </a:tc>
              </a:tr>
            </a:tbl>
          </a:graphicData>
        </a:graphic>
      </p:graphicFrame>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Situation an der Universität Bremen</a:t>
            </a:r>
            <a:endParaRPr/>
          </a:p>
        </p:txBody>
      </p:sp>
      <p:sp>
        <p:nvSpPr>
          <p:cNvPr id="310"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Zivilklausel vom Akademischen Senat am 25.01.2012 bestätigt </a:t>
            </a:r>
            <a:r>
              <a:rPr lang="de-DE" sz="1400">
                <a:solidFill>
                  <a:srgbClr val="000000"/>
                </a:solidFill>
                <a:latin typeface="Calibri"/>
              </a:rPr>
              <a:t>[SedU1]</a:t>
            </a:r>
            <a:endParaRPr/>
          </a:p>
        </p:txBody>
      </p:sp>
      <p:pic>
        <p:nvPicPr>
          <p:cNvPr descr="" id="311" name="Picture 2"/>
          <p:cNvPicPr/>
          <p:nvPr/>
        </p:nvPicPr>
        <p:blipFill>
          <a:blip r:embed="rId1"/>
          <a:stretch>
            <a:fillRect/>
          </a:stretch>
        </p:blipFill>
        <p:spPr>
          <a:xfrm>
            <a:off x="515520" y="3080880"/>
            <a:ext cx="8177760" cy="2940120"/>
          </a:xfrm>
          <a:prstGeom prst="rect">
            <a:avLst/>
          </a:prstGeom>
          <a:ln w="19080">
            <a:solidFill>
              <a:srgbClr val="000000"/>
            </a:solidFill>
            <a:miter/>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2" name="TextShape 1"/>
          <p:cNvSpPr txBox="1"/>
          <p:nvPr/>
        </p:nvSpPr>
        <p:spPr>
          <a:xfrm>
            <a:off x="323640" y="980640"/>
            <a:ext cx="8362800" cy="5040360"/>
          </a:xfrm>
          <a:prstGeom prst="rect">
            <a:avLst/>
          </a:prstGeom>
        </p:spPr>
        <p:txBody>
          <a:bodyPr/>
          <a:p>
            <a:pPr>
              <a:lnSpc>
                <a:spcPct val="100000"/>
              </a:lnSpc>
            </a:pPr>
            <a:r>
              <a:rPr lang="de-DE" sz="3200">
                <a:solidFill>
                  <a:srgbClr val="000000"/>
                </a:solidFill>
                <a:latin typeface="Calibri"/>
              </a:rPr>
              <a:t>Akkredetierungsverfahren sollen:</a:t>
            </a:r>
            <a:endParaRPr/>
          </a:p>
          <a:p>
            <a:pPr>
              <a:lnSpc>
                <a:spcPct val="100000"/>
              </a:lnSpc>
              <a:buFont typeface="Arial"/>
              <a:buChar char="•"/>
            </a:pPr>
            <a:r>
              <a:rPr lang="de-DE" sz="3200">
                <a:solidFill>
                  <a:srgbClr val="000000"/>
                </a:solidFill>
                <a:latin typeface="Calibri"/>
              </a:rPr>
              <a:t>Qualität von Lehre und Studium sichern</a:t>
            </a:r>
            <a:endParaRPr/>
          </a:p>
          <a:p>
            <a:pPr>
              <a:lnSpc>
                <a:spcPct val="100000"/>
              </a:lnSpc>
              <a:buFont typeface="Arial"/>
              <a:buChar char="•"/>
            </a:pPr>
            <a:r>
              <a:rPr lang="de-DE" sz="3200">
                <a:solidFill>
                  <a:srgbClr val="000000"/>
                </a:solidFill>
                <a:latin typeface="Calibri"/>
              </a:rPr>
              <a:t>Vergleichbarkeit von Studiengängen verbessern</a:t>
            </a:r>
            <a:endParaRPr/>
          </a:p>
          <a:p>
            <a:pPr>
              <a:lnSpc>
                <a:spcPct val="100000"/>
              </a:lnSpc>
              <a:buFont typeface="Arial"/>
              <a:buChar char="•"/>
            </a:pPr>
            <a:r>
              <a:rPr lang="de-DE" sz="3200">
                <a:solidFill>
                  <a:srgbClr val="000000"/>
                </a:solidFill>
                <a:latin typeface="Calibri"/>
              </a:rPr>
              <a:t>Transparenz der Studiengänge erhöhen </a:t>
            </a:r>
            <a:endParaRPr/>
          </a:p>
        </p:txBody>
      </p:sp>
      <p:sp>
        <p:nvSpPr>
          <p:cNvPr id="313" name="TextShape 2"/>
          <p:cNvSpPr txBox="1"/>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Akkredetierungsverfahren</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19" name="Picture 2"/>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TextShape 1"/>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Die Akkreditierung in Deutschland ist teuer, bürokratisch, langsam, ineffizient, rechtlich zweifelhaft und autonomiefeindlich. </a:t>
            </a:r>
            <a:r>
              <a:rPr lang="de-DE">
                <a:solidFill>
                  <a:srgbClr val="000000"/>
                </a:solidFill>
                <a:latin typeface="Calibri"/>
              </a:rPr>
              <a:t>[SedU3] </a:t>
            </a:r>
            <a:endParaRPr/>
          </a:p>
          <a:p>
            <a:pPr>
              <a:lnSpc>
                <a:spcPct val="100000"/>
              </a:lnSpc>
            </a:pPr>
            <a:endParaRPr/>
          </a:p>
        </p:txBody>
      </p:sp>
      <p:sp>
        <p:nvSpPr>
          <p:cNvPr id="315" name="TextShape 2"/>
          <p:cNvSpPr txBox="1"/>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Kritik an der Akkreditierung</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6" name="TextShape 1"/>
          <p:cNvSpPr txBox="1"/>
          <p:nvPr/>
        </p:nvSpPr>
        <p:spPr>
          <a:xfrm>
            <a:off x="323640" y="980640"/>
            <a:ext cx="8362800" cy="5040360"/>
          </a:xfrm>
          <a:prstGeom prst="rect">
            <a:avLst/>
          </a:prstGeom>
        </p:spPr>
        <p:txBody>
          <a:bodyPr/>
          <a:p>
            <a:pPr>
              <a:lnSpc>
                <a:spcPct val="100000"/>
              </a:lnSpc>
            </a:pPr>
            <a:r>
              <a:rPr lang="de-DE" sz="2200">
                <a:solidFill>
                  <a:srgbClr val="000000"/>
                </a:solidFill>
                <a:latin typeface="Calibri"/>
              </a:rPr>
              <a:t>An der Universität Bremen: Aufgabe der Ethikkommission ist</a:t>
            </a:r>
            <a:endParaRPr/>
          </a:p>
          <a:p>
            <a:pPr>
              <a:lnSpc>
                <a:spcPct val="100000"/>
              </a:lnSpc>
            </a:pPr>
            <a:r>
              <a:rPr lang="de-DE" sz="2200">
                <a:solidFill>
                  <a:srgbClr val="000000"/>
                </a:solidFill>
                <a:latin typeface="Calibri"/>
              </a:rPr>
              <a:t>1. die Prüfung und Beurteilung der ethischen Zulässigkeit von Forschungsvorhaben, die Untersuchungen an Menschen, an</a:t>
            </a:r>
            <a:endParaRPr/>
          </a:p>
          <a:p>
            <a:pPr>
              <a:lnSpc>
                <a:spcPct val="100000"/>
              </a:lnSpc>
            </a:pPr>
            <a:r>
              <a:rPr lang="de-DE" sz="2200">
                <a:solidFill>
                  <a:srgbClr val="000000"/>
                </a:solidFill>
                <a:latin typeface="Calibri"/>
              </a:rPr>
              <a:t>vom Menschen genommenen Proben oder Forschungen mit personenbezogenen Daten von Probanden oder Patienten beinhalten,</a:t>
            </a:r>
            <a:endParaRPr/>
          </a:p>
          <a:p>
            <a:pPr>
              <a:lnSpc>
                <a:spcPct val="100000"/>
              </a:lnSpc>
            </a:pPr>
            <a:r>
              <a:rPr lang="de-DE" sz="2200">
                <a:solidFill>
                  <a:srgbClr val="000000"/>
                </a:solidFill>
                <a:latin typeface="Calibri"/>
              </a:rPr>
              <a:t>2. die Beratung und Verabschiedung von Grundsätzen der</a:t>
            </a:r>
            <a:endParaRPr/>
          </a:p>
          <a:p>
            <a:pPr>
              <a:lnSpc>
                <a:spcPct val="100000"/>
              </a:lnSpc>
            </a:pPr>
            <a:r>
              <a:rPr lang="de-DE" sz="2200">
                <a:solidFill>
                  <a:srgbClr val="000000"/>
                </a:solidFill>
                <a:latin typeface="Calibri"/>
              </a:rPr>
              <a:t>ethischen Bewertung von Tierversuchen. [SedU4]</a:t>
            </a:r>
            <a:endParaRPr/>
          </a:p>
        </p:txBody>
      </p:sp>
      <p:sp>
        <p:nvSpPr>
          <p:cNvPr id="317" name="TextShape 2"/>
          <p:cNvSpPr txBox="1"/>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Ethikkommissionen</a:t>
            </a:r>
            <a:endParaRPr/>
          </a:p>
        </p:txBody>
      </p:sp>
    </p:spTree>
  </p:cSld>
  <p:timing>
    <p:tnLst>
      <p:par>
        <p:cTn dur="indefinite" id="3" nodeType="tmRoot" restart="never">
          <p:childTnLst>
            <p:seq>
              <p:cTn id="4"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8" name="TextShape 1"/>
          <p:cNvSpPr txBox="1"/>
          <p:nvPr/>
        </p:nvSpPr>
        <p:spPr>
          <a:xfrm>
            <a:off x="323640" y="980640"/>
            <a:ext cx="8362800" cy="5040360"/>
          </a:xfrm>
          <a:prstGeom prst="rect">
            <a:avLst/>
          </a:prstGeom>
        </p:spPr>
        <p:txBody>
          <a:bodyPr/>
          <a:p>
            <a:pPr>
              <a:lnSpc>
                <a:spcPct val="100000"/>
              </a:lnSpc>
            </a:pPr>
            <a:r>
              <a:rPr lang="de-DE" sz="3200">
                <a:solidFill>
                  <a:srgbClr val="000000"/>
                </a:solidFill>
                <a:latin typeface="Calibri"/>
              </a:rPr>
              <a:t>Gesetzlich vorgeschrieben nur bei </a:t>
            </a:r>
            <a:endParaRPr/>
          </a:p>
          <a:p>
            <a:pPr>
              <a:lnSpc>
                <a:spcPct val="100000"/>
              </a:lnSpc>
              <a:buFont typeface="Arial"/>
              <a:buChar char="•"/>
            </a:pPr>
            <a:r>
              <a:rPr lang="de-DE" sz="3200">
                <a:solidFill>
                  <a:srgbClr val="000000"/>
                </a:solidFill>
                <a:latin typeface="Calibri"/>
              </a:rPr>
              <a:t>klinischen Studien</a:t>
            </a:r>
            <a:endParaRPr/>
          </a:p>
          <a:p>
            <a:pPr>
              <a:lnSpc>
                <a:spcPct val="100000"/>
              </a:lnSpc>
              <a:buFont typeface="Arial"/>
              <a:buChar char="•"/>
            </a:pPr>
            <a:r>
              <a:rPr lang="de-DE" sz="3200">
                <a:solidFill>
                  <a:srgbClr val="000000"/>
                </a:solidFill>
                <a:latin typeface="Calibri"/>
              </a:rPr>
              <a:t>Tierversuchen</a:t>
            </a:r>
            <a:endParaRPr/>
          </a:p>
        </p:txBody>
      </p:sp>
      <p:sp>
        <p:nvSpPr>
          <p:cNvPr id="319" name="TextShape 2"/>
          <p:cNvSpPr txBox="1"/>
          <p:nvPr/>
        </p:nvSpPr>
        <p:spPr>
          <a:xfrm>
            <a:off x="251640" y="183600"/>
            <a:ext cx="8362800" cy="580680"/>
          </a:xfrm>
          <a:prstGeom prst="rect">
            <a:avLst/>
          </a:prstGeom>
        </p:spPr>
        <p:txBody>
          <a:bodyPr anchor="ctr"/>
          <a:p>
            <a:pPr algn="ctr">
              <a:lnSpc>
                <a:spcPct val="100000"/>
              </a:lnSpc>
            </a:pPr>
            <a:r>
              <a:rPr lang="de-DE" sz="4400">
                <a:solidFill>
                  <a:srgbClr val="000000"/>
                </a:solidFill>
                <a:latin typeface="Calibri"/>
              </a:rPr>
              <a:t>Ethikkommissionen</a:t>
            </a:r>
            <a:endParaRPr/>
          </a:p>
        </p:txBody>
      </p:sp>
    </p:spTree>
  </p:cSld>
  <p:timing>
    <p:tnLst>
      <p:par>
        <p:cTn dur="indefinite" id="5" nodeType="tmRoot" restart="never">
          <p:childTnLst>
            <p:seq>
              <p:cTn id="6"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321"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a6a6a6"/>
                </a:solidFill>
                <a:latin typeface="Calibri"/>
              </a:rPr>
              <a:t>Selbsteinschränkung der Universitäten </a:t>
            </a:r>
            <a:r>
              <a:rPr lang="de-DE" sz="3200">
                <a:solidFill>
                  <a:srgbClr val="a6a6a6"/>
                </a:solidFill>
                <a:latin typeface="Calibri"/>
              </a:rPr>
              <a:t>
</a:t>
            </a:r>
            <a:r>
              <a:rPr lang="de-DE" sz="2000">
                <a:solidFill>
                  <a:srgbClr val="a6a6a6"/>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2"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Unternehmensforschung</a:t>
            </a:r>
            <a:endParaRPr/>
          </a:p>
        </p:txBody>
      </p:sp>
      <p:sp>
        <p:nvSpPr>
          <p:cNvPr id="323"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Meist zum eigenen Wohl.</a:t>
            </a:r>
            <a:endParaRPr/>
          </a:p>
          <a:p>
            <a:pPr>
              <a:lnSpc>
                <a:spcPct val="100000"/>
              </a:lnSpc>
              <a:buFont typeface="Arial"/>
              <a:buChar char="•"/>
            </a:pPr>
            <a:r>
              <a:rPr lang="de-DE" sz="3200">
                <a:solidFill>
                  <a:srgbClr val="000000"/>
                </a:solidFill>
                <a:latin typeface="Calibri"/>
              </a:rPr>
              <a:t>Ziel und Gewinnorientiert.</a:t>
            </a:r>
            <a:endParaRPr/>
          </a:p>
          <a:p>
            <a:pPr>
              <a:lnSpc>
                <a:spcPct val="100000"/>
              </a:lnSpc>
              <a:buFont typeface="Arial"/>
              <a:buChar char="•"/>
            </a:pPr>
            <a:r>
              <a:rPr lang="de-DE" sz="3200">
                <a:solidFill>
                  <a:srgbClr val="000000"/>
                </a:solidFill>
                <a:latin typeface="Calibri"/>
              </a:rPr>
              <a:t>Forschungsergebnisse werden oft nicht der Allgemeinheit freigegeben sondern rechtlich geschützt.</a:t>
            </a:r>
            <a:endParaRPr/>
          </a:p>
          <a:p>
            <a:pPr>
              <a:lnSpc>
                <a:spcPct val="100000"/>
              </a:lnSpc>
              <a:buFont typeface="Arial"/>
              <a:buChar char="•"/>
            </a:pPr>
            <a:r>
              <a:rPr lang="de-DE" sz="3200">
                <a:solidFill>
                  <a:srgbClr val="000000"/>
                </a:solidFill>
                <a:latin typeface="Calibri"/>
              </a:rPr>
              <a:t>Ungewollte Forschungsergebnisse werden oft verworfen.</a:t>
            </a:r>
            <a:endParaRPr/>
          </a:p>
          <a:p>
            <a:pPr>
              <a:lnSpc>
                <a:spcPct val="100000"/>
              </a:lnSpc>
              <a:buFont typeface="Arial"/>
              <a:buChar char="•"/>
            </a:pPr>
            <a:r>
              <a:rPr lang="de-DE" sz="3200">
                <a:solidFill>
                  <a:srgbClr val="000000"/>
                </a:solidFill>
                <a:latin typeface="Calibri"/>
              </a:rPr>
              <a:t>Forschung wird entweder von dritten beauftragt oder das Unternehmen forscht um neue Gewinnmöglichkeiten zu bekommen.</a:t>
            </a:r>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24" name="Picture 2"/>
          <p:cNvPicPr/>
          <p:nvPr/>
        </p:nvPicPr>
        <p:blipFill>
          <a:blip r:embed="rId1"/>
          <a:stretch>
            <a:fillRect/>
          </a:stretch>
        </p:blipFill>
        <p:spPr>
          <a:xfrm>
            <a:off x="344160" y="3503520"/>
            <a:ext cx="8330040" cy="2574720"/>
          </a:xfrm>
          <a:prstGeom prst="rect">
            <a:avLst/>
          </a:prstGeom>
        </p:spPr>
      </p:pic>
      <p:sp>
        <p:nvSpPr>
          <p:cNvPr id="325"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Hochschulforschung</a:t>
            </a:r>
            <a:endParaRPr/>
          </a:p>
        </p:txBody>
      </p:sp>
      <p:sp>
        <p:nvSpPr>
          <p:cNvPr id="326" name="TextShape 2"/>
          <p:cNvSpPr txBox="1"/>
          <p:nvPr/>
        </p:nvSpPr>
        <p:spPr>
          <a:xfrm>
            <a:off x="327600" y="980640"/>
            <a:ext cx="8358840" cy="1753200"/>
          </a:xfrm>
          <a:prstGeom prst="rect">
            <a:avLst/>
          </a:prstGeom>
        </p:spPr>
        <p:txBody>
          <a:bodyPr/>
          <a:p>
            <a:pPr>
              <a:lnSpc>
                <a:spcPct val="100000"/>
              </a:lnSpc>
              <a:buFont typeface="Arial"/>
              <a:buChar char="•"/>
            </a:pPr>
            <a:r>
              <a:rPr lang="de-DE" sz="3200">
                <a:solidFill>
                  <a:srgbClr val="000000"/>
                </a:solidFill>
                <a:latin typeface="Calibri"/>
              </a:rPr>
              <a:t>Erstmittelfinanzierung</a:t>
            </a:r>
            <a:endParaRPr/>
          </a:p>
          <a:p>
            <a:pPr lvl="1">
              <a:lnSpc>
                <a:spcPct val="100000"/>
              </a:lnSpc>
              <a:buSzPct val="25000"/>
              <a:buFont typeface="StarSymbol"/>
              <a:buChar char=""/>
            </a:pPr>
            <a:r>
              <a:rPr lang="de-DE" sz="2400">
                <a:solidFill>
                  <a:srgbClr val="000000"/>
                </a:solidFill>
                <a:latin typeface="Calibri"/>
              </a:rPr>
              <a:t>Etat vom zuständigen Ministerium</a:t>
            </a:r>
            <a:endParaRPr/>
          </a:p>
          <a:p>
            <a:pPr>
              <a:lnSpc>
                <a:spcPct val="100000"/>
              </a:lnSpc>
              <a:buFont typeface="Arial"/>
              <a:buChar char="•"/>
            </a:pPr>
            <a:r>
              <a:rPr lang="de-DE" sz="3200">
                <a:solidFill>
                  <a:srgbClr val="000000"/>
                </a:solidFill>
                <a:latin typeface="Calibri"/>
              </a:rPr>
              <a:t>Drittmittelfinanzierung</a:t>
            </a:r>
            <a:endParaRPr/>
          </a:p>
        </p:txBody>
      </p:sp>
      <p:sp>
        <p:nvSpPr>
          <p:cNvPr id="327" name="Line 3"/>
          <p:cNvSpPr/>
          <p:nvPr/>
        </p:nvSpPr>
        <p:spPr>
          <a:xfrm>
            <a:off x="327240" y="2734200"/>
            <a:ext cx="8346960" cy="0"/>
          </a:xfrm>
          <a:prstGeom prst="line">
            <a:avLst/>
          </a:prstGeom>
          <a:ln w="38160">
            <a:solidFill>
              <a:srgbClr val="000000"/>
            </a:solidFill>
            <a:round/>
          </a:ln>
        </p:spPr>
      </p:sp>
      <p:sp>
        <p:nvSpPr>
          <p:cNvPr id="328" name="CustomShape 4"/>
          <p:cNvSpPr/>
          <p:nvPr/>
        </p:nvSpPr>
        <p:spPr>
          <a:xfrm>
            <a:off x="327600" y="2997000"/>
            <a:ext cx="8346600" cy="3090240"/>
          </a:xfrm>
          <a:prstGeom prst="rect">
            <a:avLst/>
          </a:prstGeom>
          <a:ln w="25560">
            <a:solidFill>
              <a:srgbClr val="254061"/>
            </a:solidFill>
            <a:round/>
          </a:ln>
        </p:spPr>
      </p:sp>
      <p:sp>
        <p:nvSpPr>
          <p:cNvPr id="329" name="CustomShape 5"/>
          <p:cNvSpPr/>
          <p:nvPr/>
        </p:nvSpPr>
        <p:spPr>
          <a:xfrm>
            <a:off x="7498800" y="5709600"/>
            <a:ext cx="1211400" cy="364680"/>
          </a:xfrm>
          <a:prstGeom prst="rect">
            <a:avLst/>
          </a:prstGeom>
        </p:spPr>
        <p:txBody>
          <a:bodyPr bIns="45000" lIns="90000" rIns="90000" tIns="45000" wrap="none"/>
          <a:p>
            <a:pPr>
              <a:lnSpc>
                <a:spcPct val="100000"/>
              </a:lnSpc>
            </a:pPr>
            <a:r>
              <a:rPr lang="en-US">
                <a:solidFill>
                  <a:srgbClr val="000000"/>
                </a:solidFill>
                <a:latin typeface="Calibri"/>
              </a:rPr>
              <a:t>[FIHOB1]</a:t>
            </a:r>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30" name="Picture 2"/>
          <p:cNvPicPr/>
          <p:nvPr/>
        </p:nvPicPr>
        <p:blipFill>
          <a:blip r:embed="rId1"/>
          <a:stretch>
            <a:fillRect/>
          </a:stretch>
        </p:blipFill>
        <p:spPr>
          <a:xfrm>
            <a:off x="344160" y="3503520"/>
            <a:ext cx="8330040" cy="2574720"/>
          </a:xfrm>
          <a:prstGeom prst="rect">
            <a:avLst/>
          </a:prstGeom>
        </p:spPr>
      </p:pic>
      <p:sp>
        <p:nvSpPr>
          <p:cNvPr id="331"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Drittmittel</a:t>
            </a:r>
            <a:endParaRPr/>
          </a:p>
        </p:txBody>
      </p:sp>
      <p:sp>
        <p:nvSpPr>
          <p:cNvPr id="332" name="TextShape 2"/>
          <p:cNvSpPr txBox="1"/>
          <p:nvPr/>
        </p:nvSpPr>
        <p:spPr>
          <a:xfrm>
            <a:off x="327600" y="980640"/>
            <a:ext cx="8358840" cy="1753200"/>
          </a:xfrm>
          <a:prstGeom prst="rect">
            <a:avLst/>
          </a:prstGeom>
        </p:spPr>
        <p:txBody>
          <a:bodyPr/>
          <a:p>
            <a:pPr>
              <a:lnSpc>
                <a:spcPct val="100000"/>
              </a:lnSpc>
              <a:buFont typeface="Arial"/>
              <a:buChar char="•"/>
            </a:pPr>
            <a:r>
              <a:rPr lang="de-DE" sz="3200">
                <a:solidFill>
                  <a:srgbClr val="000000"/>
                </a:solidFill>
                <a:latin typeface="Calibri"/>
              </a:rPr>
              <a:t>Finanzierung durch Außenstehende</a:t>
            </a:r>
            <a:endParaRPr/>
          </a:p>
          <a:p>
            <a:pPr>
              <a:lnSpc>
                <a:spcPct val="100000"/>
              </a:lnSpc>
              <a:buFont typeface="Arial"/>
              <a:buChar char="•"/>
            </a:pPr>
            <a:r>
              <a:rPr lang="de-DE" sz="3200">
                <a:solidFill>
                  <a:srgbClr val="000000"/>
                </a:solidFill>
                <a:latin typeface="Calibri"/>
              </a:rPr>
              <a:t>Privat/Wirtschaft</a:t>
            </a:r>
            <a:endParaRPr/>
          </a:p>
          <a:p>
            <a:pPr>
              <a:lnSpc>
                <a:spcPct val="100000"/>
              </a:lnSpc>
              <a:buFont typeface="Arial"/>
              <a:buChar char="•"/>
            </a:pPr>
            <a:r>
              <a:rPr lang="de-DE" sz="3200">
                <a:solidFill>
                  <a:srgbClr val="000000"/>
                </a:solidFill>
                <a:latin typeface="Calibri"/>
              </a:rPr>
              <a:t>öffentliche Forschungsförderung (DFG)</a:t>
            </a:r>
            <a:endParaRPr/>
          </a:p>
        </p:txBody>
      </p:sp>
      <p:sp>
        <p:nvSpPr>
          <p:cNvPr id="333" name="Line 3"/>
          <p:cNvSpPr/>
          <p:nvPr/>
        </p:nvSpPr>
        <p:spPr>
          <a:xfrm>
            <a:off x="327240" y="2996640"/>
            <a:ext cx="8346960" cy="0"/>
          </a:xfrm>
          <a:prstGeom prst="line">
            <a:avLst/>
          </a:prstGeom>
          <a:ln w="38160">
            <a:solidFill>
              <a:srgbClr val="000000"/>
            </a:solidFill>
            <a:round/>
          </a:ln>
        </p:spPr>
      </p:sp>
      <p:sp>
        <p:nvSpPr>
          <p:cNvPr id="334" name="CustomShape 4"/>
          <p:cNvSpPr/>
          <p:nvPr/>
        </p:nvSpPr>
        <p:spPr>
          <a:xfrm>
            <a:off x="327600" y="3429000"/>
            <a:ext cx="8346600" cy="2658240"/>
          </a:xfrm>
          <a:prstGeom prst="rect">
            <a:avLst/>
          </a:prstGeom>
          <a:ln w="25560">
            <a:solidFill>
              <a:srgbClr val="254061"/>
            </a:solidFill>
            <a:round/>
          </a:ln>
        </p:spPr>
      </p:sp>
      <p:sp>
        <p:nvSpPr>
          <p:cNvPr id="335" name="CustomShape 5"/>
          <p:cNvSpPr/>
          <p:nvPr/>
        </p:nvSpPr>
        <p:spPr>
          <a:xfrm>
            <a:off x="7498800" y="5709600"/>
            <a:ext cx="1211400" cy="364680"/>
          </a:xfrm>
          <a:prstGeom prst="rect">
            <a:avLst/>
          </a:prstGeom>
        </p:spPr>
        <p:txBody>
          <a:bodyPr bIns="45000" lIns="90000" rIns="90000" tIns="45000" wrap="none"/>
          <a:p>
            <a:pPr>
              <a:lnSpc>
                <a:spcPct val="100000"/>
              </a:lnSpc>
            </a:pPr>
            <a:r>
              <a:rPr lang="en-US">
                <a:solidFill>
                  <a:srgbClr val="000000"/>
                </a:solidFill>
                <a:latin typeface="Calibri"/>
              </a:rPr>
              <a:t>[FIHOB1]</a:t>
            </a:r>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6"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Drittmittel Vorteile / Nachteile</a:t>
            </a:r>
            <a:endParaRPr/>
          </a:p>
        </p:txBody>
      </p:sp>
      <p:sp>
        <p:nvSpPr>
          <p:cNvPr id="337" name="TextShape 2"/>
          <p:cNvSpPr txBox="1"/>
          <p:nvPr/>
        </p:nvSpPr>
        <p:spPr>
          <a:xfrm>
            <a:off x="323640" y="980640"/>
            <a:ext cx="8362800" cy="5040360"/>
          </a:xfrm>
          <a:prstGeom prst="rect">
            <a:avLst/>
          </a:prstGeom>
        </p:spPr>
        <p:txBody>
          <a:bodyPr/>
          <a:p>
            <a:pPr>
              <a:lnSpc>
                <a:spcPct val="100000"/>
              </a:lnSpc>
              <a:buFont typeface="Calibri"/>
              <a:buChar char="+"/>
            </a:pPr>
            <a:r>
              <a:rPr lang="de-DE" sz="3200">
                <a:solidFill>
                  <a:srgbClr val="77933c"/>
                </a:solidFill>
                <a:latin typeface="Calibri"/>
              </a:rPr>
              <a:t>Knappe Kassen werden entlastet</a:t>
            </a:r>
            <a:endParaRPr/>
          </a:p>
          <a:p>
            <a:pPr>
              <a:lnSpc>
                <a:spcPct val="100000"/>
              </a:lnSpc>
              <a:buFont typeface="Calibri"/>
              <a:buChar char="+"/>
            </a:pPr>
            <a:r>
              <a:rPr lang="de-DE" sz="3200">
                <a:solidFill>
                  <a:srgbClr val="77933c"/>
                </a:solidFill>
                <a:latin typeface="Calibri"/>
              </a:rPr>
              <a:t>Ressourcen entscheiden oft über Erfolg von Forschungen</a:t>
            </a:r>
            <a:endParaRPr/>
          </a:p>
          <a:p>
            <a:pPr>
              <a:lnSpc>
                <a:spcPct val="100000"/>
              </a:lnSpc>
            </a:pPr>
            <a:endParaRPr/>
          </a:p>
          <a:p>
            <a:pPr>
              <a:lnSpc>
                <a:spcPct val="100000"/>
              </a:lnSpc>
              <a:buFont typeface="Calibri"/>
              <a:buChar char="-"/>
            </a:pPr>
            <a:r>
              <a:rPr lang="de-DE" sz="3200">
                <a:solidFill>
                  <a:srgbClr val="c00000"/>
                </a:solidFill>
                <a:latin typeface="Calibri"/>
              </a:rPr>
              <a:t>Forschung evtl. nicht mehr unabhängig</a:t>
            </a:r>
            <a:endParaRPr/>
          </a:p>
          <a:p>
            <a:pPr>
              <a:lnSpc>
                <a:spcPct val="100000"/>
              </a:lnSpc>
              <a:buFont typeface="Calibri"/>
              <a:buChar char="-"/>
            </a:pPr>
            <a:r>
              <a:rPr lang="de-DE" sz="3200">
                <a:solidFill>
                  <a:srgbClr val="c00000"/>
                </a:solidFill>
                <a:latin typeface="Calibri"/>
              </a:rPr>
              <a:t>Förderer wollen oft mitreden</a:t>
            </a:r>
            <a:endParaRPr/>
          </a:p>
          <a:p>
            <a:pPr>
              <a:lnSpc>
                <a:spcPct val="100000"/>
              </a:lnSpc>
              <a:buFont typeface="Calibri"/>
              <a:buChar char="-"/>
            </a:pPr>
            <a:r>
              <a:rPr lang="de-DE" sz="3200">
                <a:solidFill>
                  <a:srgbClr val="c00000"/>
                </a:solidFill>
                <a:latin typeface="Calibri"/>
              </a:rPr>
              <a:t>externe Vorgaben/Erwartungen</a:t>
            </a: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CustomShape 1"/>
          <p:cNvSpPr/>
          <p:nvPr/>
        </p:nvSpPr>
        <p:spPr>
          <a:xfrm>
            <a:off x="327600" y="980640"/>
            <a:ext cx="2876040" cy="5106600"/>
          </a:xfrm>
          <a:prstGeom prst="rect">
            <a:avLst/>
          </a:prstGeom>
          <a:solidFill>
            <a:srgbClr val="ffffff"/>
          </a:solidFill>
        </p:spPr>
      </p:sp>
      <p:pic>
        <p:nvPicPr>
          <p:cNvPr descr="" id="339" name="Picture 2"/>
          <p:cNvPicPr/>
          <p:nvPr/>
        </p:nvPicPr>
        <p:blipFill>
          <a:blip r:embed="rId1"/>
          <a:stretch>
            <a:fillRect/>
          </a:stretch>
        </p:blipFill>
        <p:spPr>
          <a:xfrm>
            <a:off x="339840" y="980640"/>
            <a:ext cx="2860200" cy="5106600"/>
          </a:xfrm>
          <a:prstGeom prst="rect">
            <a:avLst/>
          </a:prstGeom>
        </p:spPr>
      </p:pic>
      <p:sp>
        <p:nvSpPr>
          <p:cNvPr id="340"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DFG</a:t>
            </a:r>
            <a:endParaRPr/>
          </a:p>
        </p:txBody>
      </p:sp>
      <p:sp>
        <p:nvSpPr>
          <p:cNvPr id="341"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Deutsche Forschungsgemeinschaft</a:t>
            </a:r>
            <a:endParaRPr/>
          </a:p>
          <a:p>
            <a:pPr>
              <a:lnSpc>
                <a:spcPct val="100000"/>
              </a:lnSpc>
              <a:buFont typeface="Arial"/>
              <a:buChar char="•"/>
            </a:pPr>
            <a:r>
              <a:rPr lang="de-DE" sz="3200">
                <a:solidFill>
                  <a:srgbClr val="000000"/>
                </a:solidFill>
                <a:latin typeface="Calibri"/>
              </a:rPr>
              <a:t>Gründung: 2 August 1951</a:t>
            </a:r>
            <a:endParaRPr/>
          </a:p>
          <a:p>
            <a:pPr>
              <a:lnSpc>
                <a:spcPct val="100000"/>
              </a:lnSpc>
              <a:buFont typeface="Arial"/>
              <a:buChar char="•"/>
            </a:pPr>
            <a:r>
              <a:rPr lang="de-DE" sz="3200">
                <a:solidFill>
                  <a:srgbClr val="000000"/>
                </a:solidFill>
                <a:latin typeface="Calibri"/>
              </a:rPr>
              <a:t>Sitz: Bonn</a:t>
            </a:r>
            <a:endParaRPr/>
          </a:p>
          <a:p>
            <a:pPr>
              <a:lnSpc>
                <a:spcPct val="100000"/>
              </a:lnSpc>
              <a:buFont typeface="Arial"/>
              <a:buChar char="•"/>
            </a:pPr>
            <a:r>
              <a:rPr lang="de-DE" sz="3200">
                <a:solidFill>
                  <a:srgbClr val="000000"/>
                </a:solidFill>
                <a:latin typeface="Calibri"/>
              </a:rPr>
              <a:t>Gemeinnützig eingetragener Verein</a:t>
            </a:r>
            <a:endParaRPr/>
          </a:p>
          <a:p>
            <a:pPr>
              <a:lnSpc>
                <a:spcPct val="100000"/>
              </a:lnSpc>
              <a:buFont typeface="Arial"/>
              <a:buChar char="•"/>
            </a:pPr>
            <a:r>
              <a:rPr lang="de-DE" sz="3200">
                <a:solidFill>
                  <a:srgbClr val="000000"/>
                </a:solidFill>
                <a:latin typeface="Calibri"/>
              </a:rPr>
              <a:t>Von Bund und Ländern finanziert</a:t>
            </a:r>
            <a:endParaRPr/>
          </a:p>
          <a:p>
            <a:pPr>
              <a:lnSpc>
                <a:spcPct val="100000"/>
              </a:lnSpc>
            </a:pPr>
            <a:endParaRPr/>
          </a:p>
          <a:p>
            <a:pPr>
              <a:lnSpc>
                <a:spcPct val="100000"/>
              </a:lnSpc>
            </a:pPr>
            <a:endParaRPr/>
          </a:p>
        </p:txBody>
      </p:sp>
      <p:sp>
        <p:nvSpPr>
          <p:cNvPr id="342" name="CustomShape 4"/>
          <p:cNvSpPr/>
          <p:nvPr/>
        </p:nvSpPr>
        <p:spPr>
          <a:xfrm>
            <a:off x="324000" y="980640"/>
            <a:ext cx="2876040" cy="5106600"/>
          </a:xfrm>
          <a:prstGeom prst="rect">
            <a:avLst/>
          </a:prstGeom>
          <a:ln w="25560">
            <a:solidFill>
              <a:srgbClr val="17375e"/>
            </a:solidFill>
            <a:round/>
          </a:ln>
        </p:spPr>
      </p:sp>
      <p:sp>
        <p:nvSpPr>
          <p:cNvPr id="343" name="CustomShape 5"/>
          <p:cNvSpPr/>
          <p:nvPr/>
        </p:nvSpPr>
        <p:spPr>
          <a:xfrm>
            <a:off x="2080800" y="5709600"/>
            <a:ext cx="1211400" cy="364680"/>
          </a:xfrm>
          <a:prstGeom prst="rect">
            <a:avLst/>
          </a:prstGeom>
        </p:spPr>
        <p:txBody>
          <a:bodyPr bIns="45000" lIns="90000" rIns="90000" tIns="45000" wrap="none"/>
          <a:p>
            <a:pPr>
              <a:lnSpc>
                <a:spcPct val="100000"/>
              </a:lnSpc>
            </a:pPr>
            <a:r>
              <a:rPr lang="en-US">
                <a:solidFill>
                  <a:srgbClr val="ffffff"/>
                </a:solidFill>
                <a:latin typeface="Calibri"/>
              </a:rPr>
              <a:t>[FIHOB2]</a:t>
            </a:r>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4" name="CustomShape 1"/>
          <p:cNvSpPr/>
          <p:nvPr/>
        </p:nvSpPr>
        <p:spPr>
          <a:xfrm>
            <a:off x="327600" y="980640"/>
            <a:ext cx="2876040" cy="5106600"/>
          </a:xfrm>
          <a:prstGeom prst="rect">
            <a:avLst/>
          </a:prstGeom>
          <a:solidFill>
            <a:srgbClr val="ffffff"/>
          </a:solidFill>
        </p:spPr>
      </p:sp>
      <p:pic>
        <p:nvPicPr>
          <p:cNvPr descr="" id="345" name="Picture 2"/>
          <p:cNvPicPr/>
          <p:nvPr/>
        </p:nvPicPr>
        <p:blipFill>
          <a:blip r:embed="rId1"/>
          <a:stretch>
            <a:fillRect/>
          </a:stretch>
        </p:blipFill>
        <p:spPr>
          <a:xfrm>
            <a:off x="339840" y="980640"/>
            <a:ext cx="2860200" cy="5106600"/>
          </a:xfrm>
          <a:prstGeom prst="rect">
            <a:avLst/>
          </a:prstGeom>
        </p:spPr>
      </p:pic>
      <p:sp>
        <p:nvSpPr>
          <p:cNvPr id="346"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Rolle der DFG</a:t>
            </a:r>
            <a:endParaRPr/>
          </a:p>
        </p:txBody>
      </p:sp>
      <p:sp>
        <p:nvSpPr>
          <p:cNvPr id="347"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Verteilen von Forschungsgeldern</a:t>
            </a:r>
            <a:endParaRPr/>
          </a:p>
          <a:p>
            <a:pPr>
              <a:lnSpc>
                <a:spcPct val="100000"/>
              </a:lnSpc>
              <a:buFont typeface="Arial"/>
              <a:buChar char="•"/>
            </a:pPr>
            <a:r>
              <a:rPr lang="de-DE" sz="3200">
                <a:solidFill>
                  <a:srgbClr val="000000"/>
                </a:solidFill>
                <a:latin typeface="Calibri"/>
              </a:rPr>
              <a:t>Gleichberechtigen von Forschern, egal ob die Uni groß oder klein ist.</a:t>
            </a:r>
            <a:endParaRPr/>
          </a:p>
          <a:p>
            <a:pPr>
              <a:lnSpc>
                <a:spcPct val="100000"/>
              </a:lnSpc>
              <a:buFont typeface="Arial"/>
              <a:buChar char="•"/>
            </a:pPr>
            <a:r>
              <a:rPr lang="de-DE" sz="3200">
                <a:solidFill>
                  <a:srgbClr val="000000"/>
                </a:solidFill>
                <a:latin typeface="Calibri"/>
              </a:rPr>
              <a:t>Wissenschaftler werden an der Menge der eingeworbenen Mittel bemessen</a:t>
            </a:r>
            <a:endParaRPr/>
          </a:p>
        </p:txBody>
      </p:sp>
      <p:sp>
        <p:nvSpPr>
          <p:cNvPr id="348" name="CustomShape 4"/>
          <p:cNvSpPr/>
          <p:nvPr/>
        </p:nvSpPr>
        <p:spPr>
          <a:xfrm>
            <a:off x="324000" y="980640"/>
            <a:ext cx="2876040" cy="5106600"/>
          </a:xfrm>
          <a:prstGeom prst="rect">
            <a:avLst/>
          </a:prstGeom>
          <a:ln w="25560">
            <a:solidFill>
              <a:srgbClr val="17375e"/>
            </a:solidFill>
            <a:round/>
          </a:ln>
        </p:spPr>
      </p:sp>
      <p:sp>
        <p:nvSpPr>
          <p:cNvPr id="349" name="CustomShape 5"/>
          <p:cNvSpPr/>
          <p:nvPr/>
        </p:nvSpPr>
        <p:spPr>
          <a:xfrm>
            <a:off x="2080800" y="5709600"/>
            <a:ext cx="1211400" cy="364680"/>
          </a:xfrm>
          <a:prstGeom prst="rect">
            <a:avLst/>
          </a:prstGeom>
        </p:spPr>
        <p:txBody>
          <a:bodyPr bIns="45000" lIns="90000" rIns="90000" tIns="45000" wrap="none"/>
          <a:p>
            <a:pPr>
              <a:lnSpc>
                <a:spcPct val="100000"/>
              </a:lnSpc>
            </a:pPr>
            <a:r>
              <a:rPr lang="en-US">
                <a:solidFill>
                  <a:srgbClr val="ffffff"/>
                </a:solidFill>
                <a:latin typeface="Calibri"/>
              </a:rPr>
              <a:t>[FIHOB2]</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0"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Hochschulforschung</a:t>
            </a:r>
            <a:endParaRPr/>
          </a:p>
        </p:txBody>
      </p:sp>
      <p:sp>
        <p:nvSpPr>
          <p:cNvPr id="351"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Forschung für die Wissenschaft</a:t>
            </a:r>
            <a:endParaRPr/>
          </a:p>
          <a:p>
            <a:pPr>
              <a:lnSpc>
                <a:spcPct val="100000"/>
              </a:lnSpc>
              <a:buFont typeface="Arial"/>
              <a:buChar char="•"/>
            </a:pPr>
            <a:r>
              <a:rPr lang="de-DE" sz="3200">
                <a:solidFill>
                  <a:srgbClr val="000000"/>
                </a:solidFill>
                <a:latin typeface="Calibri"/>
              </a:rPr>
              <a:t>Forschung nicht gewinnbringend</a:t>
            </a:r>
            <a:endParaRPr/>
          </a:p>
          <a:p>
            <a:pPr>
              <a:lnSpc>
                <a:spcPct val="100000"/>
              </a:lnSpc>
              <a:buFont typeface="Arial"/>
              <a:buChar char="•"/>
            </a:pPr>
            <a:r>
              <a:rPr lang="de-DE" sz="3200">
                <a:solidFill>
                  <a:srgbClr val="000000"/>
                </a:solidFill>
                <a:latin typeface="Calibri"/>
              </a:rPr>
              <a:t>Forschung wird in Paper veröffentlicht</a:t>
            </a:r>
            <a:endParaRPr/>
          </a:p>
          <a:p>
            <a:pPr lvl="1">
              <a:lnSpc>
                <a:spcPct val="100000"/>
              </a:lnSpc>
              <a:buSzPct val="25000"/>
              <a:buFont typeface="StarSymbol"/>
              <a:buChar char=""/>
            </a:pPr>
            <a:r>
              <a:rPr lang="de-DE" sz="2800">
                <a:solidFill>
                  <a:srgbClr val="000000"/>
                </a:solidFill>
                <a:latin typeface="Calibri"/>
              </a:rPr>
              <a:t> </a:t>
            </a:r>
            <a:r>
              <a:rPr lang="de-DE" sz="2800">
                <a:solidFill>
                  <a:srgbClr val="000000"/>
                </a:solidFill>
                <a:latin typeface="Calibri"/>
              </a:rPr>
              <a:t>Gelder müssen oft kompliziert beantragt werden.</a:t>
            </a:r>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352" name="Picture 2"/>
          <p:cNvPicPr/>
          <p:nvPr/>
        </p:nvPicPr>
        <p:blipFill>
          <a:blip r:embed="rId1"/>
          <a:stretch>
            <a:fillRect/>
          </a:stretch>
        </p:blipFill>
        <p:spPr>
          <a:xfrm>
            <a:off x="3130920" y="4514400"/>
            <a:ext cx="2880720" cy="1506600"/>
          </a:xfrm>
          <a:prstGeom prst="rect">
            <a:avLst/>
          </a:prstGeom>
        </p:spPr>
      </p:pic>
      <p:sp>
        <p:nvSpPr>
          <p:cNvPr id="353"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Hochschulwatch.de</a:t>
            </a:r>
            <a:endParaRPr/>
          </a:p>
        </p:txBody>
      </p:sp>
      <p:sp>
        <p:nvSpPr>
          <p:cNvPr id="354" name="TextShape 2"/>
          <p:cNvSpPr txBox="1"/>
          <p:nvPr/>
        </p:nvSpPr>
        <p:spPr>
          <a:xfrm>
            <a:off x="327600" y="980640"/>
            <a:ext cx="8358840" cy="2952000"/>
          </a:xfrm>
          <a:prstGeom prst="rect">
            <a:avLst/>
          </a:prstGeom>
        </p:spPr>
        <p:txBody>
          <a:bodyPr/>
          <a:p>
            <a:pPr>
              <a:lnSpc>
                <a:spcPct val="100000"/>
              </a:lnSpc>
              <a:buFont typeface="Arial"/>
              <a:buChar char="•"/>
            </a:pPr>
            <a:r>
              <a:rPr lang="de-DE" sz="2800">
                <a:solidFill>
                  <a:srgbClr val="000000"/>
                </a:solidFill>
                <a:latin typeface="Calibri"/>
              </a:rPr>
              <a:t>Kooperation zwischen einzelnen deutschen Hochschulen und wirtschaftlichen Unternehmen. </a:t>
            </a:r>
            <a:endParaRPr/>
          </a:p>
          <a:p>
            <a:pPr>
              <a:lnSpc>
                <a:spcPct val="100000"/>
              </a:lnSpc>
              <a:buFont typeface="Arial"/>
              <a:buChar char="•"/>
            </a:pPr>
            <a:r>
              <a:rPr lang="de-DE" sz="2800">
                <a:solidFill>
                  <a:srgbClr val="000000"/>
                </a:solidFill>
                <a:latin typeface="Calibri"/>
              </a:rPr>
              <a:t>Versucht Transparenz zu schaffen</a:t>
            </a:r>
            <a:endParaRPr/>
          </a:p>
          <a:p>
            <a:pPr>
              <a:lnSpc>
                <a:spcPct val="100000"/>
              </a:lnSpc>
              <a:buFont typeface="Arial"/>
              <a:buChar char="•"/>
            </a:pPr>
            <a:r>
              <a:rPr lang="de-DE" sz="2800">
                <a:solidFill>
                  <a:srgbClr val="000000"/>
                </a:solidFill>
                <a:latin typeface="Calibri"/>
              </a:rPr>
              <a:t>Informationen teilweise unvollständig</a:t>
            </a:r>
            <a:endParaRPr/>
          </a:p>
          <a:p>
            <a:pPr>
              <a:lnSpc>
                <a:spcPct val="100000"/>
              </a:lnSpc>
              <a:buFont typeface="Arial"/>
              <a:buChar char="•"/>
            </a:pPr>
            <a:r>
              <a:rPr lang="de-DE" sz="2800">
                <a:solidFill>
                  <a:srgbClr val="000000"/>
                </a:solidFill>
                <a:latin typeface="Calibri"/>
              </a:rPr>
              <a:t>Guter Überblick </a:t>
            </a:r>
            <a:r>
              <a:rPr lang="de-DE" sz="2400">
                <a:solidFill>
                  <a:srgbClr val="000000"/>
                </a:solidFill>
                <a:latin typeface="Calibri"/>
              </a:rPr>
              <a:t>https://www.hochschulwatch.de/wiki/Hauptseite</a:t>
            </a:r>
            <a:endParaRPr/>
          </a:p>
          <a:p>
            <a:pPr>
              <a:lnSpc>
                <a:spcPct val="100000"/>
              </a:lnSpc>
            </a:pPr>
            <a:endParaRPr/>
          </a:p>
        </p:txBody>
      </p:sp>
      <p:sp>
        <p:nvSpPr>
          <p:cNvPr id="355" name="Line 3"/>
          <p:cNvSpPr/>
          <p:nvPr/>
        </p:nvSpPr>
        <p:spPr>
          <a:xfrm>
            <a:off x="327240" y="4077000"/>
            <a:ext cx="8346960" cy="0"/>
          </a:xfrm>
          <a:prstGeom prst="line">
            <a:avLst/>
          </a:prstGeom>
          <a:ln w="38160">
            <a:solidFill>
              <a:srgbClr val="000000"/>
            </a:solidFill>
            <a:round/>
          </a:ln>
        </p:spPr>
      </p:sp>
      <p:sp>
        <p:nvSpPr>
          <p:cNvPr id="356" name="CustomShape 4"/>
          <p:cNvSpPr/>
          <p:nvPr/>
        </p:nvSpPr>
        <p:spPr>
          <a:xfrm>
            <a:off x="327600" y="4437000"/>
            <a:ext cx="8346600" cy="1650240"/>
          </a:xfrm>
          <a:prstGeom prst="rect">
            <a:avLst/>
          </a:prstGeom>
          <a:ln w="25560">
            <a:solidFill>
              <a:srgbClr val="254061"/>
            </a:solidFill>
            <a:round/>
          </a:ln>
        </p:spPr>
      </p:sp>
      <p:sp>
        <p:nvSpPr>
          <p:cNvPr id="357" name="CustomShape 5"/>
          <p:cNvSpPr/>
          <p:nvPr/>
        </p:nvSpPr>
        <p:spPr>
          <a:xfrm>
            <a:off x="7498800" y="5709600"/>
            <a:ext cx="1211400" cy="364680"/>
          </a:xfrm>
          <a:prstGeom prst="rect">
            <a:avLst/>
          </a:prstGeom>
        </p:spPr>
        <p:txBody>
          <a:bodyPr bIns="45000" lIns="90000" rIns="90000" tIns="45000" wrap="none"/>
          <a:p>
            <a:pPr>
              <a:lnSpc>
                <a:spcPct val="100000"/>
              </a:lnSpc>
            </a:pPr>
            <a:r>
              <a:rPr lang="en-US">
                <a:solidFill>
                  <a:srgbClr val="000000"/>
                </a:solidFill>
                <a:latin typeface="Calibri"/>
              </a:rPr>
              <a:t>[FIHOB3]</a:t>
            </a:r>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8" name="CustomShape 1"/>
          <p:cNvSpPr/>
          <p:nvPr/>
        </p:nvSpPr>
        <p:spPr>
          <a:xfrm>
            <a:off x="327600" y="980640"/>
            <a:ext cx="2876040" cy="5106600"/>
          </a:xfrm>
          <a:prstGeom prst="rect">
            <a:avLst/>
          </a:prstGeom>
          <a:solidFill>
            <a:srgbClr val="ffffff"/>
          </a:solidFill>
        </p:spPr>
      </p:sp>
      <p:pic>
        <p:nvPicPr>
          <p:cNvPr descr="" id="359" name="Picture 2"/>
          <p:cNvPicPr/>
          <p:nvPr/>
        </p:nvPicPr>
        <p:blipFill>
          <a:blip r:embed="rId1"/>
          <a:stretch>
            <a:fillRect/>
          </a:stretch>
        </p:blipFill>
        <p:spPr>
          <a:xfrm>
            <a:off x="327600" y="975600"/>
            <a:ext cx="2876040" cy="3583440"/>
          </a:xfrm>
          <a:prstGeom prst="rect">
            <a:avLst/>
          </a:prstGeom>
        </p:spPr>
      </p:pic>
      <p:sp>
        <p:nvSpPr>
          <p:cNvPr id="360"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Uni Bremen</a:t>
            </a:r>
            <a:endParaRPr/>
          </a:p>
        </p:txBody>
      </p:sp>
      <p:sp>
        <p:nvSpPr>
          <p:cNvPr id="361"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Drittmittel aus der gewerblichen Wirtschaft (2010) </a:t>
            </a:r>
            <a:r>
              <a:rPr lang="de-DE" sz="3200">
                <a:solidFill>
                  <a:srgbClr val="000000"/>
                </a:solidFill>
                <a:latin typeface="Calibri"/>
              </a:rPr>
              <a:t>	</a:t>
            </a:r>
            <a:r>
              <a:rPr lang="de-DE" sz="3200">
                <a:solidFill>
                  <a:srgbClr val="000000"/>
                </a:solidFill>
                <a:latin typeface="Calibri"/>
              </a:rPr>
              <a:t>
</a:t>
            </a:r>
            <a:r>
              <a:rPr lang="de-DE" sz="3200">
                <a:solidFill>
                  <a:srgbClr val="000000"/>
                </a:solidFill>
                <a:latin typeface="Calibri"/>
              </a:rPr>
              <a:t>15.718.376 EUR </a:t>
            </a:r>
            <a:endParaRPr/>
          </a:p>
          <a:p>
            <a:pPr>
              <a:lnSpc>
                <a:spcPct val="100000"/>
              </a:lnSpc>
              <a:buFont typeface="Arial"/>
              <a:buChar char="•"/>
            </a:pPr>
            <a:r>
              <a:rPr lang="de-DE" sz="3200">
                <a:solidFill>
                  <a:srgbClr val="000000"/>
                </a:solidFill>
                <a:latin typeface="Calibri"/>
              </a:rPr>
              <a:t>Prozentual am Drittmitteletat (2010) </a:t>
            </a:r>
            <a:r>
              <a:rPr lang="de-DE" sz="3200">
                <a:solidFill>
                  <a:srgbClr val="000000"/>
                </a:solidFill>
                <a:latin typeface="Calibri"/>
              </a:rPr>
              <a:t>
</a:t>
            </a:r>
            <a:r>
              <a:rPr lang="de-DE" sz="3200">
                <a:solidFill>
                  <a:srgbClr val="000000"/>
                </a:solidFill>
                <a:latin typeface="Calibri"/>
              </a:rPr>
              <a:t>17,2 % </a:t>
            </a:r>
            <a:endParaRPr/>
          </a:p>
          <a:p>
            <a:pPr>
              <a:lnSpc>
                <a:spcPct val="100000"/>
              </a:lnSpc>
              <a:buFont typeface="Arial"/>
              <a:buChar char="•"/>
            </a:pPr>
            <a:r>
              <a:rPr lang="de-DE" sz="3200">
                <a:solidFill>
                  <a:srgbClr val="000000"/>
                </a:solidFill>
                <a:latin typeface="Calibri"/>
              </a:rPr>
              <a:t>20 Stiftungsprofessuren</a:t>
            </a:r>
            <a:endParaRPr/>
          </a:p>
        </p:txBody>
      </p:sp>
      <p:sp>
        <p:nvSpPr>
          <p:cNvPr id="362" name="CustomShape 4"/>
          <p:cNvSpPr/>
          <p:nvPr/>
        </p:nvSpPr>
        <p:spPr>
          <a:xfrm>
            <a:off x="324000" y="980640"/>
            <a:ext cx="2876040" cy="5106600"/>
          </a:xfrm>
          <a:prstGeom prst="rect">
            <a:avLst/>
          </a:prstGeom>
          <a:ln w="25560">
            <a:solidFill>
              <a:srgbClr val="17375e"/>
            </a:solidFill>
            <a:round/>
          </a:ln>
        </p:spPr>
      </p:sp>
      <p:sp>
        <p:nvSpPr>
          <p:cNvPr id="363" name="CustomShape 5"/>
          <p:cNvSpPr/>
          <p:nvPr/>
        </p:nvSpPr>
        <p:spPr>
          <a:xfrm>
            <a:off x="339840" y="4797000"/>
            <a:ext cx="2860200" cy="1461240"/>
          </a:xfrm>
          <a:prstGeom prst="rect">
            <a:avLst/>
          </a:prstGeom>
        </p:spPr>
        <p:txBody>
          <a:bodyPr bIns="45000" lIns="90000" rIns="90000" tIns="45000"/>
          <a:p>
            <a:pPr>
              <a:lnSpc>
                <a:spcPct val="100000"/>
              </a:lnSpc>
            </a:pPr>
            <a:r>
              <a:rPr lang="en-US">
                <a:solidFill>
                  <a:srgbClr val="000000"/>
                </a:solidFill>
                <a:latin typeface="Calibri"/>
              </a:rPr>
              <a:t>Legende</a:t>
            </a:r>
            <a:r>
              <a:rPr lang="en-US">
                <a:solidFill>
                  <a:srgbClr val="000000"/>
                </a:solidFill>
                <a:latin typeface="Calibri"/>
              </a:rPr>
              <a:t>	</a:t>
            </a:r>
            <a:r>
              <a:rPr lang="en-US">
                <a:solidFill>
                  <a:srgbClr val="000000"/>
                </a:solidFill>
                <a:latin typeface="Calibri"/>
              </a:rPr>
              <a:t>- unbekannt</a:t>
            </a:r>
            <a:endParaRPr/>
          </a:p>
          <a:p>
            <a:pPr>
              <a:lnSpc>
                <a:spcPct val="100000"/>
              </a:lnSpc>
            </a:pPr>
            <a:r>
              <a:rPr lang="en-US">
                <a:solidFill>
                  <a:srgbClr val="000000"/>
                </a:solidFill>
                <a:latin typeface="Calibri"/>
              </a:rPr>
              <a:t>	</a:t>
            </a:r>
            <a:r>
              <a:rPr lang="en-US">
                <a:solidFill>
                  <a:srgbClr val="c00000"/>
                </a:solidFill>
                <a:latin typeface="Calibri"/>
              </a:rPr>
              <a:t>- gewerbliche </a:t>
            </a:r>
            <a:r>
              <a:rPr lang="en-US">
                <a:solidFill>
                  <a:srgbClr val="c00000"/>
                </a:solidFill>
                <a:latin typeface="Calibri"/>
              </a:rPr>
              <a:t>	</a:t>
            </a:r>
            <a:r>
              <a:rPr lang="en-US">
                <a:solidFill>
                  <a:srgbClr val="c00000"/>
                </a:solidFill>
                <a:latin typeface="Calibri"/>
              </a:rPr>
              <a:t>  Wirtschaft</a:t>
            </a:r>
            <a:endParaRPr/>
          </a:p>
          <a:p>
            <a:pPr>
              <a:lnSpc>
                <a:spcPct val="100000"/>
              </a:lnSpc>
            </a:pPr>
            <a:r>
              <a:rPr lang="en-US">
                <a:solidFill>
                  <a:srgbClr val="000000"/>
                </a:solidFill>
                <a:latin typeface="Calibri"/>
              </a:rPr>
              <a:t>	</a:t>
            </a:r>
            <a:r>
              <a:rPr lang="en-US">
                <a:solidFill>
                  <a:srgbClr val="558ed5"/>
                </a:solidFill>
                <a:latin typeface="Calibri"/>
              </a:rPr>
              <a:t>- eigenen Mitteln</a:t>
            </a:r>
            <a:endParaRPr/>
          </a:p>
        </p:txBody>
      </p:sp>
      <p:sp>
        <p:nvSpPr>
          <p:cNvPr id="364" name="CustomShape 6"/>
          <p:cNvSpPr/>
          <p:nvPr/>
        </p:nvSpPr>
        <p:spPr>
          <a:xfrm>
            <a:off x="2084040" y="4500000"/>
            <a:ext cx="1211400" cy="364680"/>
          </a:xfrm>
          <a:prstGeom prst="rect">
            <a:avLst/>
          </a:prstGeom>
        </p:spPr>
        <p:txBody>
          <a:bodyPr bIns="45000" lIns="90000" rIns="90000" tIns="45000" wrap="none"/>
          <a:p>
            <a:pPr>
              <a:lnSpc>
                <a:spcPct val="100000"/>
              </a:lnSpc>
            </a:pPr>
            <a:r>
              <a:rPr lang="en-US">
                <a:solidFill>
                  <a:srgbClr val="000000"/>
                </a:solidFill>
                <a:latin typeface="Calibri"/>
              </a:rPr>
              <a:t>[FIHOB4]</a:t>
            </a:r>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5" name="CustomShape 1"/>
          <p:cNvSpPr/>
          <p:nvPr/>
        </p:nvSpPr>
        <p:spPr>
          <a:xfrm>
            <a:off x="327600" y="980640"/>
            <a:ext cx="2876040" cy="5106600"/>
          </a:xfrm>
          <a:prstGeom prst="rect">
            <a:avLst/>
          </a:prstGeom>
          <a:solidFill>
            <a:srgbClr val="ffffff"/>
          </a:solidFill>
        </p:spPr>
      </p:sp>
      <p:pic>
        <p:nvPicPr>
          <p:cNvPr descr="" id="366" name="Picture 2"/>
          <p:cNvPicPr/>
          <p:nvPr/>
        </p:nvPicPr>
        <p:blipFill>
          <a:blip r:embed="rId1"/>
          <a:stretch>
            <a:fillRect/>
          </a:stretch>
        </p:blipFill>
        <p:spPr>
          <a:xfrm>
            <a:off x="324000" y="976680"/>
            <a:ext cx="2879280" cy="3432960"/>
          </a:xfrm>
          <a:prstGeom prst="rect">
            <a:avLst/>
          </a:prstGeom>
        </p:spPr>
      </p:pic>
      <p:sp>
        <p:nvSpPr>
          <p:cNvPr id="367" name="TextShape 2"/>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Hochschule Bremen</a:t>
            </a:r>
            <a:endParaRPr/>
          </a:p>
        </p:txBody>
      </p:sp>
      <p:sp>
        <p:nvSpPr>
          <p:cNvPr id="368" name="TextShape 3"/>
          <p:cNvSpPr txBox="1"/>
          <p:nvPr/>
        </p:nvSpPr>
        <p:spPr>
          <a:xfrm>
            <a:off x="3708000" y="980640"/>
            <a:ext cx="4978440" cy="5040360"/>
          </a:xfrm>
          <a:prstGeom prst="rect">
            <a:avLst/>
          </a:prstGeom>
        </p:spPr>
        <p:txBody>
          <a:bodyPr/>
          <a:p>
            <a:pPr>
              <a:lnSpc>
                <a:spcPct val="100000"/>
              </a:lnSpc>
              <a:buFont typeface="Arial"/>
              <a:buChar char="•"/>
            </a:pPr>
            <a:r>
              <a:rPr lang="de-DE" sz="3200">
                <a:solidFill>
                  <a:srgbClr val="000000"/>
                </a:solidFill>
                <a:latin typeface="Calibri"/>
              </a:rPr>
              <a:t>Drittmittel aus der gewerblichen Wirtschaft (2010) </a:t>
            </a:r>
            <a:r>
              <a:rPr lang="de-DE" sz="3200">
                <a:solidFill>
                  <a:srgbClr val="000000"/>
                </a:solidFill>
                <a:latin typeface="Calibri"/>
              </a:rPr>
              <a:t>	</a:t>
            </a:r>
            <a:r>
              <a:rPr lang="de-DE" sz="3200">
                <a:solidFill>
                  <a:srgbClr val="000000"/>
                </a:solidFill>
                <a:latin typeface="Calibri"/>
              </a:rPr>
              <a:t>
</a:t>
            </a:r>
            <a:r>
              <a:rPr lang="de-DE" sz="3200">
                <a:solidFill>
                  <a:srgbClr val="000000"/>
                </a:solidFill>
                <a:latin typeface="Calibri"/>
              </a:rPr>
              <a:t>4.898.229 EUR</a:t>
            </a:r>
            <a:endParaRPr/>
          </a:p>
          <a:p>
            <a:pPr>
              <a:lnSpc>
                <a:spcPct val="100000"/>
              </a:lnSpc>
              <a:buFont typeface="Arial"/>
              <a:buChar char="•"/>
            </a:pPr>
            <a:r>
              <a:rPr lang="de-DE" sz="3200">
                <a:solidFill>
                  <a:srgbClr val="000000"/>
                </a:solidFill>
                <a:latin typeface="Calibri"/>
              </a:rPr>
              <a:t>Prozentual am Drittmitteletat (2010)</a:t>
            </a:r>
            <a:r>
              <a:rPr lang="de-DE" sz="3200">
                <a:solidFill>
                  <a:srgbClr val="000000"/>
                </a:solidFill>
                <a:latin typeface="Calibri"/>
              </a:rPr>
              <a:t>
</a:t>
            </a:r>
            <a:r>
              <a:rPr lang="de-DE" sz="3200">
                <a:solidFill>
                  <a:srgbClr val="000000"/>
                </a:solidFill>
                <a:latin typeface="Calibri"/>
              </a:rPr>
              <a:t>100,0 % </a:t>
            </a:r>
            <a:endParaRPr/>
          </a:p>
          <a:p>
            <a:pPr>
              <a:lnSpc>
                <a:spcPct val="100000"/>
              </a:lnSpc>
              <a:buFont typeface="Arial"/>
              <a:buChar char="•"/>
            </a:pPr>
            <a:r>
              <a:rPr lang="de-DE" sz="3200">
                <a:solidFill>
                  <a:srgbClr val="000000"/>
                </a:solidFill>
                <a:latin typeface="Calibri"/>
              </a:rPr>
              <a:t>3 Stiftungsprofessur</a:t>
            </a:r>
            <a:endParaRPr/>
          </a:p>
        </p:txBody>
      </p:sp>
      <p:sp>
        <p:nvSpPr>
          <p:cNvPr id="369" name="CustomShape 4"/>
          <p:cNvSpPr/>
          <p:nvPr/>
        </p:nvSpPr>
        <p:spPr>
          <a:xfrm>
            <a:off x="324000" y="980640"/>
            <a:ext cx="2876040" cy="5106600"/>
          </a:xfrm>
          <a:prstGeom prst="rect">
            <a:avLst/>
          </a:prstGeom>
          <a:ln w="25560">
            <a:solidFill>
              <a:srgbClr val="17375e"/>
            </a:solidFill>
            <a:round/>
          </a:ln>
        </p:spPr>
      </p:sp>
      <p:sp>
        <p:nvSpPr>
          <p:cNvPr id="370" name="CustomShape 5"/>
          <p:cNvSpPr/>
          <p:nvPr/>
        </p:nvSpPr>
        <p:spPr>
          <a:xfrm>
            <a:off x="339840" y="4797000"/>
            <a:ext cx="2860200" cy="1461240"/>
          </a:xfrm>
          <a:prstGeom prst="rect">
            <a:avLst/>
          </a:prstGeom>
        </p:spPr>
        <p:txBody>
          <a:bodyPr bIns="45000" lIns="90000" rIns="90000" tIns="45000"/>
          <a:p>
            <a:pPr>
              <a:lnSpc>
                <a:spcPct val="100000"/>
              </a:lnSpc>
            </a:pPr>
            <a:r>
              <a:rPr lang="en-US">
                <a:solidFill>
                  <a:srgbClr val="000000"/>
                </a:solidFill>
                <a:latin typeface="Calibri"/>
              </a:rPr>
              <a:t>Legende</a:t>
            </a:r>
            <a:r>
              <a:rPr lang="en-US">
                <a:solidFill>
                  <a:srgbClr val="000000"/>
                </a:solidFill>
                <a:latin typeface="Calibri"/>
              </a:rPr>
              <a:t>	</a:t>
            </a:r>
            <a:r>
              <a:rPr lang="en-US">
                <a:solidFill>
                  <a:srgbClr val="000000"/>
                </a:solidFill>
                <a:latin typeface="Calibri"/>
              </a:rPr>
              <a:t>- unbekannt</a:t>
            </a:r>
            <a:endParaRPr/>
          </a:p>
          <a:p>
            <a:pPr>
              <a:lnSpc>
                <a:spcPct val="100000"/>
              </a:lnSpc>
            </a:pPr>
            <a:r>
              <a:rPr lang="en-US">
                <a:solidFill>
                  <a:srgbClr val="000000"/>
                </a:solidFill>
                <a:latin typeface="Calibri"/>
              </a:rPr>
              <a:t>	</a:t>
            </a:r>
            <a:r>
              <a:rPr lang="en-US">
                <a:solidFill>
                  <a:srgbClr val="c00000"/>
                </a:solidFill>
                <a:latin typeface="Calibri"/>
              </a:rPr>
              <a:t>- gewerbliche </a:t>
            </a:r>
            <a:r>
              <a:rPr lang="en-US">
                <a:solidFill>
                  <a:srgbClr val="c00000"/>
                </a:solidFill>
                <a:latin typeface="Calibri"/>
              </a:rPr>
              <a:t>	</a:t>
            </a:r>
            <a:r>
              <a:rPr lang="en-US">
                <a:solidFill>
                  <a:srgbClr val="c00000"/>
                </a:solidFill>
                <a:latin typeface="Calibri"/>
              </a:rPr>
              <a:t>  Wirtschaft</a:t>
            </a:r>
            <a:endParaRPr/>
          </a:p>
          <a:p>
            <a:pPr>
              <a:lnSpc>
                <a:spcPct val="100000"/>
              </a:lnSpc>
            </a:pPr>
            <a:r>
              <a:rPr lang="en-US">
                <a:solidFill>
                  <a:srgbClr val="000000"/>
                </a:solidFill>
                <a:latin typeface="Calibri"/>
              </a:rPr>
              <a:t>	</a:t>
            </a:r>
            <a:r>
              <a:rPr lang="en-US">
                <a:solidFill>
                  <a:srgbClr val="558ed5"/>
                </a:solidFill>
                <a:latin typeface="Calibri"/>
              </a:rPr>
              <a:t>- eigenen Mitteln</a:t>
            </a:r>
            <a:endParaRPr/>
          </a:p>
        </p:txBody>
      </p:sp>
      <p:sp>
        <p:nvSpPr>
          <p:cNvPr id="371" name="CustomShape 6"/>
          <p:cNvSpPr/>
          <p:nvPr/>
        </p:nvSpPr>
        <p:spPr>
          <a:xfrm>
            <a:off x="2080800" y="4355640"/>
            <a:ext cx="1211400" cy="364680"/>
          </a:xfrm>
          <a:prstGeom prst="rect">
            <a:avLst/>
          </a:prstGeom>
        </p:spPr>
        <p:txBody>
          <a:bodyPr bIns="45000" lIns="90000" rIns="90000" tIns="45000" wrap="none"/>
          <a:p>
            <a:pPr>
              <a:lnSpc>
                <a:spcPct val="100000"/>
              </a:lnSpc>
            </a:pPr>
            <a:r>
              <a:rPr lang="en-US">
                <a:solidFill>
                  <a:srgbClr val="000000"/>
                </a:solidFill>
                <a:latin typeface="Calibri"/>
              </a:rPr>
              <a:t>[FIHOB4]</a:t>
            </a:r>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373"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a6a6a6"/>
                </a:solidFill>
                <a:latin typeface="Calibri"/>
              </a:rPr>
              <a:t>Moral und Ethik </a:t>
            </a:r>
            <a:r>
              <a:rPr lang="de-DE" sz="3200">
                <a:solidFill>
                  <a:srgbClr val="a6a6a6"/>
                </a:solidFill>
                <a:latin typeface="Calibri"/>
              </a:rPr>
              <a:t>
</a:t>
            </a:r>
            <a:r>
              <a:rPr lang="de-DE" sz="2000">
                <a:solidFill>
                  <a:srgbClr val="a6a6a6"/>
                </a:solidFill>
                <a:latin typeface="Calibri"/>
              </a:rPr>
              <a:t>von Glaucia Cancino</a:t>
            </a:r>
            <a:endParaRPr/>
          </a:p>
          <a:p>
            <a:pPr>
              <a:lnSpc>
                <a:spcPct val="100000"/>
              </a:lnSpc>
              <a:buFont typeface="Arial"/>
              <a:buChar char="•"/>
            </a:pPr>
            <a:r>
              <a:rPr lang="de-DE" sz="3200">
                <a:solidFill>
                  <a:srgbClr val="a6a6a6"/>
                </a:solidFill>
                <a:latin typeface="Calibri"/>
              </a:rPr>
              <a:t>Beeinflussung der Wissenschaft </a:t>
            </a:r>
            <a:r>
              <a:rPr lang="de-DE" sz="3200">
                <a:solidFill>
                  <a:srgbClr val="a6a6a6"/>
                </a:solidFill>
                <a:latin typeface="Calibri"/>
              </a:rPr>
              <a:t>
</a:t>
            </a:r>
            <a:r>
              <a:rPr lang="de-DE" sz="2000">
                <a:solidFill>
                  <a:srgbClr val="a6a6a6"/>
                </a:solidFill>
                <a:latin typeface="Calibri"/>
              </a:rPr>
              <a:t>von Elena Maier</a:t>
            </a:r>
            <a:endParaRPr/>
          </a:p>
          <a:p>
            <a:pPr>
              <a:lnSpc>
                <a:spcPct val="100000"/>
              </a:lnSpc>
              <a:buFont typeface="Arial"/>
              <a:buChar char="•"/>
            </a:pPr>
            <a:r>
              <a:rPr lang="de-DE" sz="3200">
                <a:solidFill>
                  <a:srgbClr val="a6a6a6"/>
                </a:solidFill>
                <a:latin typeface="Calibri"/>
              </a:rPr>
              <a:t>Gesetzlicher Rahmen </a:t>
            </a:r>
            <a:r>
              <a:rPr lang="de-DE" sz="3200">
                <a:solidFill>
                  <a:srgbClr val="a6a6a6"/>
                </a:solidFill>
                <a:latin typeface="Calibri"/>
              </a:rPr>
              <a:t>
</a:t>
            </a:r>
            <a:r>
              <a:rPr lang="de-DE" sz="2000">
                <a:solidFill>
                  <a:srgbClr val="a6a6a6"/>
                </a:solidFill>
                <a:latin typeface="Calibri"/>
              </a:rPr>
              <a:t>von Dana Jenett</a:t>
            </a:r>
            <a:endParaRPr/>
          </a:p>
          <a:p>
            <a:pPr>
              <a:lnSpc>
                <a:spcPct val="100000"/>
              </a:lnSpc>
              <a:buFont typeface="Arial"/>
              <a:buChar char="•"/>
            </a:pPr>
            <a:r>
              <a:rPr lang="de-DE" sz="3200">
                <a:solidFill>
                  <a:srgbClr val="a6a6a6"/>
                </a:solidFill>
                <a:latin typeface="Calibri"/>
              </a:rPr>
              <a:t>Selbsteinschränkung der Universitäten </a:t>
            </a:r>
            <a:r>
              <a:rPr lang="de-DE" sz="3200">
                <a:solidFill>
                  <a:srgbClr val="a6a6a6"/>
                </a:solidFill>
                <a:latin typeface="Calibri"/>
              </a:rPr>
              <a:t>
</a:t>
            </a:r>
            <a:r>
              <a:rPr lang="de-DE" sz="2000">
                <a:solidFill>
                  <a:srgbClr val="a6a6a6"/>
                </a:solidFill>
                <a:latin typeface="Calibri"/>
              </a:rPr>
              <a:t>von Nico Lehmann</a:t>
            </a:r>
            <a:endParaRPr/>
          </a:p>
          <a:p>
            <a:pPr>
              <a:lnSpc>
                <a:spcPct val="100000"/>
              </a:lnSpc>
              <a:buFont typeface="Arial"/>
              <a:buChar char="•"/>
            </a:pPr>
            <a:r>
              <a:rPr lang="de-DE" sz="3200">
                <a:solidFill>
                  <a:srgbClr val="a6a6a6"/>
                </a:solidFill>
                <a:latin typeface="Calibri"/>
              </a:rPr>
              <a:t>Finanzierung in der Hochschulforschung </a:t>
            </a:r>
            <a:r>
              <a:rPr lang="de-DE" sz="3200">
                <a:solidFill>
                  <a:srgbClr val="a6a6a6"/>
                </a:solidFill>
                <a:latin typeface="Calibri"/>
              </a:rPr>
              <a:t>
</a:t>
            </a:r>
            <a:r>
              <a:rPr lang="de-DE" sz="2000">
                <a:solidFill>
                  <a:srgbClr val="a6a6a6"/>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4" name="TextShape 1"/>
          <p:cNvSpPr txBox="1"/>
          <p:nvPr/>
        </p:nvSpPr>
        <p:spPr>
          <a:xfrm>
            <a:off x="323640" y="183600"/>
            <a:ext cx="8362800" cy="580680"/>
          </a:xfrm>
          <a:prstGeom prst="rect">
            <a:avLst/>
          </a:prstGeom>
        </p:spPr>
        <p:txBody>
          <a:bodyPr anchor="ctr"/>
          <a:p>
            <a:pPr algn="ctr">
              <a:lnSpc>
                <a:spcPct val="100000"/>
              </a:lnSpc>
            </a:pPr>
            <a:r>
              <a:rPr lang="de-DE" sz="2800">
                <a:solidFill>
                  <a:srgbClr val="000000"/>
                </a:solidFill>
                <a:latin typeface="Calibri"/>
              </a:rPr>
              <a:t>Wieso betrifft Wissenschaft die Gesellschaft?</a:t>
            </a:r>
            <a:endParaRPr/>
          </a:p>
        </p:txBody>
      </p:sp>
      <p:sp>
        <p:nvSpPr>
          <p:cNvPr id="375" name="TextShape 2"/>
          <p:cNvSpPr txBox="1"/>
          <p:nvPr/>
        </p:nvSpPr>
        <p:spPr>
          <a:xfrm>
            <a:off x="3708000" y="980640"/>
            <a:ext cx="4978440" cy="5040360"/>
          </a:xfrm>
          <a:prstGeom prst="rect">
            <a:avLst/>
          </a:prstGeom>
        </p:spPr>
        <p:txBody>
          <a:bodyPr/>
          <a:p>
            <a:pPr>
              <a:lnSpc>
                <a:spcPct val="100000"/>
              </a:lnSpc>
              <a:buFont typeface="Arial"/>
              <a:buChar char="•"/>
            </a:pPr>
            <a:r>
              <a:rPr b="1" lang="de-DE" sz="2800">
                <a:solidFill>
                  <a:srgbClr val="000000"/>
                </a:solidFill>
                <a:latin typeface="Calibri"/>
              </a:rPr>
              <a:t>Umdenken:</a:t>
            </a:r>
            <a:r>
              <a:rPr lang="de-DE" sz="2800">
                <a:solidFill>
                  <a:srgbClr val="000000"/>
                </a:solidFill>
                <a:latin typeface="Calibri"/>
              </a:rPr>
              <a:t> Abwurf der Atombomben auf Hiroshima und Nagasaki</a:t>
            </a:r>
            <a:endParaRPr/>
          </a:p>
          <a:p>
            <a:pPr>
              <a:lnSpc>
                <a:spcPct val="100000"/>
              </a:lnSpc>
              <a:buFont typeface="Arial"/>
              <a:buChar char="•"/>
            </a:pPr>
            <a:r>
              <a:rPr b="1" lang="de-DE" sz="2800">
                <a:solidFill>
                  <a:srgbClr val="000000"/>
                </a:solidFill>
                <a:latin typeface="Calibri"/>
              </a:rPr>
              <a:t>Dual Use</a:t>
            </a:r>
            <a:r>
              <a:rPr lang="de-DE" sz="2800">
                <a:solidFill>
                  <a:srgbClr val="000000"/>
                </a:solidFill>
                <a:latin typeface="Calibri"/>
              </a:rPr>
              <a:t>: Produkt für zivile und militärische Zwecke</a:t>
            </a:r>
            <a:endParaRPr/>
          </a:p>
          <a:p>
            <a:pPr>
              <a:lnSpc>
                <a:spcPct val="100000"/>
              </a:lnSpc>
              <a:buFont typeface="Arial"/>
              <a:buChar char="•"/>
            </a:pPr>
            <a:r>
              <a:rPr b="1" lang="de-DE" sz="2800">
                <a:solidFill>
                  <a:srgbClr val="000000"/>
                </a:solidFill>
                <a:latin typeface="Calibri"/>
              </a:rPr>
              <a:t>Schädlich obwohl Nützlich</a:t>
            </a:r>
            <a:r>
              <a:rPr lang="de-DE" sz="2800">
                <a:solidFill>
                  <a:srgbClr val="000000"/>
                </a:solidFill>
                <a:latin typeface="Calibri"/>
              </a:rPr>
              <a:t>: schwierige ethische und Verantwortungsfragen</a:t>
            </a:r>
            <a:endParaRPr/>
          </a:p>
          <a:p>
            <a:pPr>
              <a:lnSpc>
                <a:spcPct val="100000"/>
              </a:lnSpc>
              <a:buFont typeface="Arial"/>
              <a:buChar char="•"/>
            </a:pPr>
            <a:r>
              <a:rPr b="1" lang="de-DE" sz="2800">
                <a:solidFill>
                  <a:srgbClr val="000000"/>
                </a:solidFill>
                <a:latin typeface="Calibri"/>
              </a:rPr>
              <a:t>Notwendigkeit eines Berufsethos: </a:t>
            </a:r>
            <a:r>
              <a:rPr lang="de-DE" sz="2800">
                <a:solidFill>
                  <a:srgbClr val="000000"/>
                </a:solidFill>
                <a:latin typeface="Calibri"/>
              </a:rPr>
              <a:t>Kein „Verstecken“ hinter dem eigenen Sachgebiet</a:t>
            </a:r>
            <a:endParaRPr/>
          </a:p>
        </p:txBody>
      </p:sp>
      <p:sp>
        <p:nvSpPr>
          <p:cNvPr id="376" name="CustomShape 3"/>
          <p:cNvSpPr/>
          <p:nvPr/>
        </p:nvSpPr>
        <p:spPr>
          <a:xfrm>
            <a:off x="327600" y="980640"/>
            <a:ext cx="2876040" cy="5106600"/>
          </a:xfrm>
          <a:prstGeom prst="rect">
            <a:avLst/>
          </a:prstGeom>
          <a:solidFill>
            <a:srgbClr val="ffffff"/>
          </a:solidFill>
        </p:spPr>
      </p:sp>
      <p:pic>
        <p:nvPicPr>
          <p:cNvPr descr="" id="377" name="Grafik 9"/>
          <p:cNvPicPr/>
          <p:nvPr/>
        </p:nvPicPr>
        <p:blipFill>
          <a:blip r:embed="rId1"/>
          <a:stretch>
            <a:fillRect/>
          </a:stretch>
        </p:blipFill>
        <p:spPr>
          <a:xfrm>
            <a:off x="327600" y="980640"/>
            <a:ext cx="2876040" cy="5106600"/>
          </a:xfrm>
          <a:prstGeom prst="rect">
            <a:avLst/>
          </a:prstGeom>
        </p:spPr>
      </p:pic>
      <p:sp>
        <p:nvSpPr>
          <p:cNvPr id="378" name="CustomShape 4"/>
          <p:cNvSpPr/>
          <p:nvPr/>
        </p:nvSpPr>
        <p:spPr>
          <a:xfrm>
            <a:off x="324000" y="980640"/>
            <a:ext cx="2876040" cy="5106600"/>
          </a:xfrm>
          <a:prstGeom prst="rect">
            <a:avLst/>
          </a:prstGeom>
          <a:ln w="25560">
            <a:solidFill>
              <a:srgbClr val="17375e"/>
            </a:solidFill>
            <a:round/>
          </a:ln>
        </p:spPr>
      </p:sp>
      <p:sp>
        <p:nvSpPr>
          <p:cNvPr id="379" name="CustomShape 5"/>
          <p:cNvSpPr/>
          <p:nvPr/>
        </p:nvSpPr>
        <p:spPr>
          <a:xfrm>
            <a:off x="1992960" y="5718240"/>
            <a:ext cx="1315080" cy="364680"/>
          </a:xfrm>
          <a:prstGeom prst="rect">
            <a:avLst/>
          </a:prstGeom>
        </p:spPr>
        <p:txBody>
          <a:bodyPr bIns="45000" lIns="90000" rIns="90000" tIns="45000" wrap="none"/>
          <a:p>
            <a:pPr>
              <a:lnSpc>
                <a:spcPct val="100000"/>
              </a:lnSpc>
            </a:pPr>
            <a:r>
              <a:rPr lang="en-US">
                <a:solidFill>
                  <a:srgbClr val="ffffff"/>
                </a:solidFill>
                <a:latin typeface="Calibri"/>
              </a:rPr>
              <a:t>[GEVOB1]</a:t>
            </a:r>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GVW (1/2)</a:t>
            </a:r>
            <a:endParaRPr/>
          </a:p>
        </p:txBody>
      </p:sp>
      <p:sp>
        <p:nvSpPr>
          <p:cNvPr id="381"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Gesellschaft für Verantwortung in der Wissenschaft e.V. </a:t>
            </a:r>
            <a:endParaRPr/>
          </a:p>
          <a:p>
            <a:pPr>
              <a:lnSpc>
                <a:spcPct val="100000"/>
              </a:lnSpc>
              <a:buFont typeface="Arial"/>
              <a:buChar char="•"/>
            </a:pPr>
            <a:r>
              <a:rPr lang="de-DE" sz="2800">
                <a:solidFill>
                  <a:srgbClr val="000000"/>
                </a:solidFill>
                <a:latin typeface="Calibri"/>
              </a:rPr>
              <a:t>1945: </a:t>
            </a:r>
            <a:r>
              <a:rPr i="1" lang="de-DE" sz="2800">
                <a:solidFill>
                  <a:srgbClr val="000000"/>
                </a:solidFill>
                <a:latin typeface="Calibri"/>
              </a:rPr>
              <a:t>Society for Social Responsibility in Science</a:t>
            </a:r>
            <a:r>
              <a:rPr lang="de-DE" sz="2800">
                <a:solidFill>
                  <a:srgbClr val="000000"/>
                </a:solidFill>
                <a:latin typeface="Calibri"/>
              </a:rPr>
              <a:t> (SSRS) in USA</a:t>
            </a:r>
            <a:endParaRPr/>
          </a:p>
          <a:p>
            <a:pPr>
              <a:lnSpc>
                <a:spcPct val="100000"/>
              </a:lnSpc>
              <a:buFont typeface="Arial"/>
              <a:buChar char="•"/>
            </a:pPr>
            <a:r>
              <a:rPr i="1" lang="de-DE" sz="2800">
                <a:solidFill>
                  <a:srgbClr val="000000"/>
                </a:solidFill>
                <a:latin typeface="Calibri"/>
              </a:rPr>
              <a:t>1966: GVW  in Deutschland</a:t>
            </a:r>
            <a:endParaRPr/>
          </a:p>
          <a:p>
            <a:pPr lvl="1">
              <a:lnSpc>
                <a:spcPct val="100000"/>
              </a:lnSpc>
              <a:buSzPct val="25000"/>
              <a:buFont typeface="StarSymbol"/>
              <a:buChar char=""/>
            </a:pPr>
            <a:r>
              <a:rPr lang="de-DE" sz="2000">
                <a:solidFill>
                  <a:srgbClr val="000000"/>
                </a:solidFill>
                <a:latin typeface="Calibri"/>
              </a:rPr>
              <a:t>Persönlich moralische Verantwortung übernehmen</a:t>
            </a:r>
            <a:endParaRPr/>
          </a:p>
          <a:p>
            <a:pPr lvl="1">
              <a:lnSpc>
                <a:spcPct val="100000"/>
              </a:lnSpc>
              <a:buSzPct val="25000"/>
              <a:buFont typeface="StarSymbol"/>
              <a:buChar char=""/>
            </a:pPr>
            <a:r>
              <a:rPr lang="de-DE" sz="2000">
                <a:solidFill>
                  <a:srgbClr val="000000"/>
                </a:solidFill>
                <a:latin typeface="Calibri"/>
              </a:rPr>
              <a:t>Anderen helfen Mittel der Wissenschaft und Technik menschenwürdig zu gebrauchen</a:t>
            </a:r>
            <a:endParaRPr/>
          </a:p>
        </p:txBody>
      </p:sp>
      <p:pic>
        <p:nvPicPr>
          <p:cNvPr descr="" id="382" name="Grafik 7"/>
          <p:cNvPicPr/>
          <p:nvPr/>
        </p:nvPicPr>
        <p:blipFill>
          <a:blip r:embed="rId1"/>
          <a:stretch>
            <a:fillRect/>
          </a:stretch>
        </p:blipFill>
        <p:spPr>
          <a:xfrm>
            <a:off x="2557800" y="4858560"/>
            <a:ext cx="3886200" cy="1162440"/>
          </a:xfrm>
          <a:prstGeom prst="rect">
            <a:avLst/>
          </a:prstGeom>
        </p:spPr>
      </p:pic>
      <p:sp>
        <p:nvSpPr>
          <p:cNvPr id="383" name="CustomShape 3"/>
          <p:cNvSpPr/>
          <p:nvPr/>
        </p:nvSpPr>
        <p:spPr>
          <a:xfrm>
            <a:off x="327600" y="4653000"/>
            <a:ext cx="8346600" cy="1434240"/>
          </a:xfrm>
          <a:prstGeom prst="rect">
            <a:avLst/>
          </a:prstGeom>
          <a:ln w="25560">
            <a:solidFill>
              <a:srgbClr val="254061"/>
            </a:solidFill>
            <a:round/>
          </a:ln>
        </p:spPr>
      </p:sp>
      <p:sp>
        <p:nvSpPr>
          <p:cNvPr id="384" name="Line 4"/>
          <p:cNvSpPr/>
          <p:nvPr/>
        </p:nvSpPr>
        <p:spPr>
          <a:xfrm>
            <a:off x="327240" y="4437000"/>
            <a:ext cx="8346960" cy="0"/>
          </a:xfrm>
          <a:prstGeom prst="line">
            <a:avLst/>
          </a:prstGeom>
          <a:ln w="38160">
            <a:solidFill>
              <a:srgbClr val="000000"/>
            </a:solidFill>
            <a:round/>
          </a:ln>
        </p:spPr>
      </p:sp>
      <p:sp>
        <p:nvSpPr>
          <p:cNvPr id="385"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[GEVOB2]</a:t>
            </a:r>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6"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GVW (2/2)</a:t>
            </a:r>
            <a:endParaRPr/>
          </a:p>
        </p:txBody>
      </p:sp>
      <p:sp>
        <p:nvSpPr>
          <p:cNvPr id="387"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Organisiert Tagungen und veröffentlicht Zeitschrift</a:t>
            </a:r>
            <a:endParaRPr/>
          </a:p>
          <a:p>
            <a:pPr>
              <a:lnSpc>
                <a:spcPct val="100000"/>
              </a:lnSpc>
              <a:buFont typeface="Arial"/>
              <a:buChar char="•"/>
            </a:pPr>
            <a:r>
              <a:rPr lang="de-DE" sz="2800">
                <a:solidFill>
                  <a:srgbClr val="000000"/>
                </a:solidFill>
                <a:latin typeface="Calibri"/>
              </a:rPr>
              <a:t>Verleiht </a:t>
            </a:r>
            <a:r>
              <a:rPr b="1" lang="de-DE" sz="2800">
                <a:solidFill>
                  <a:srgbClr val="000000"/>
                </a:solidFill>
                <a:latin typeface="Calibri"/>
              </a:rPr>
              <a:t>Max Born-Medaille</a:t>
            </a:r>
            <a:r>
              <a:rPr lang="de-DE" sz="2800">
                <a:solidFill>
                  <a:srgbClr val="000000"/>
                </a:solidFill>
                <a:latin typeface="Calibri"/>
              </a:rPr>
              <a:t> für Verantwortung in der Wissenschaft</a:t>
            </a:r>
            <a:endParaRPr/>
          </a:p>
        </p:txBody>
      </p:sp>
      <p:pic>
        <p:nvPicPr>
          <p:cNvPr descr="" id="388" name="Grafik 10"/>
          <p:cNvPicPr/>
          <p:nvPr/>
        </p:nvPicPr>
        <p:blipFill>
          <a:blip r:embed="rId1"/>
          <a:stretch>
            <a:fillRect/>
          </a:stretch>
        </p:blipFill>
        <p:spPr>
          <a:xfrm>
            <a:off x="2557800" y="4858560"/>
            <a:ext cx="3886200" cy="1162440"/>
          </a:xfrm>
          <a:prstGeom prst="rect">
            <a:avLst/>
          </a:prstGeom>
        </p:spPr>
      </p:pic>
      <p:sp>
        <p:nvSpPr>
          <p:cNvPr id="389" name="CustomShape 3"/>
          <p:cNvSpPr/>
          <p:nvPr/>
        </p:nvSpPr>
        <p:spPr>
          <a:xfrm>
            <a:off x="327600" y="4653000"/>
            <a:ext cx="8346600" cy="1434240"/>
          </a:xfrm>
          <a:prstGeom prst="rect">
            <a:avLst/>
          </a:prstGeom>
          <a:ln w="25560">
            <a:solidFill>
              <a:srgbClr val="254061"/>
            </a:solidFill>
            <a:round/>
          </a:ln>
        </p:spPr>
      </p:sp>
      <p:sp>
        <p:nvSpPr>
          <p:cNvPr id="390" name="Line 4"/>
          <p:cNvSpPr/>
          <p:nvPr/>
        </p:nvSpPr>
        <p:spPr>
          <a:xfrm>
            <a:off x="327240" y="4365000"/>
            <a:ext cx="8346960" cy="0"/>
          </a:xfrm>
          <a:prstGeom prst="line">
            <a:avLst/>
          </a:prstGeom>
          <a:ln w="38160">
            <a:solidFill>
              <a:srgbClr val="000000"/>
            </a:solidFill>
            <a:round/>
          </a:ln>
        </p:spPr>
      </p:sp>
      <p:sp>
        <p:nvSpPr>
          <p:cNvPr id="391"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[GEVOB2]</a:t>
            </a: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2"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(1/3)</a:t>
            </a:r>
            <a:endParaRPr/>
          </a:p>
        </p:txBody>
      </p:sp>
      <p:sp>
        <p:nvSpPr>
          <p:cNvPr id="393"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Ordentliches oder förderndes Mitglied bei einer Gesellschaft werden</a:t>
            </a:r>
            <a:endParaRPr/>
          </a:p>
        </p:txBody>
      </p:sp>
      <p:pic>
        <p:nvPicPr>
          <p:cNvPr descr="" id="394" name="Grafik 6"/>
          <p:cNvPicPr/>
          <p:nvPr/>
        </p:nvPicPr>
        <p:blipFill>
          <a:blip r:embed="rId1"/>
          <a:stretch>
            <a:fillRect/>
          </a:stretch>
        </p:blipFill>
        <p:spPr>
          <a:xfrm>
            <a:off x="2557800" y="4858560"/>
            <a:ext cx="3886200" cy="1162440"/>
          </a:xfrm>
          <a:prstGeom prst="rect">
            <a:avLst/>
          </a:prstGeom>
        </p:spPr>
      </p:pic>
      <p:sp>
        <p:nvSpPr>
          <p:cNvPr id="395" name="CustomShape 3"/>
          <p:cNvSpPr/>
          <p:nvPr/>
        </p:nvSpPr>
        <p:spPr>
          <a:xfrm>
            <a:off x="327600" y="4653000"/>
            <a:ext cx="8346600" cy="1434240"/>
          </a:xfrm>
          <a:prstGeom prst="rect">
            <a:avLst/>
          </a:prstGeom>
          <a:ln w="25560">
            <a:solidFill>
              <a:srgbClr val="254061"/>
            </a:solidFill>
            <a:round/>
          </a:ln>
        </p:spPr>
      </p:sp>
      <p:sp>
        <p:nvSpPr>
          <p:cNvPr id="396" name="Line 4"/>
          <p:cNvSpPr/>
          <p:nvPr/>
        </p:nvSpPr>
        <p:spPr>
          <a:xfrm>
            <a:off x="327240" y="4365000"/>
            <a:ext cx="8346960" cy="0"/>
          </a:xfrm>
          <a:prstGeom prst="line">
            <a:avLst/>
          </a:prstGeom>
          <a:ln w="38160">
            <a:solidFill>
              <a:srgbClr val="000000"/>
            </a:solidFill>
            <a:round/>
          </a:ln>
        </p:spPr>
      </p:sp>
      <p:sp>
        <p:nvSpPr>
          <p:cNvPr id="397"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[GEVOB2]</a:t>
            </a:r>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8"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(2/3)</a:t>
            </a:r>
            <a:endParaRPr/>
          </a:p>
        </p:txBody>
      </p:sp>
      <p:sp>
        <p:nvSpPr>
          <p:cNvPr id="399"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Ordentliches Mitglied kann werden, wer die Ziele und die Verpflichtungen der GVW anerkennt und ein wissenschaftliches Studium abgeschlossen oder aufgenommen hat. Eine derartige Ausbildung ist aber nicht unbedingt erforderlich, jedoch sollten andere Berufsgruppen nicht mit mehr als 30% der Mitglieder beteiligt sein.“ - GVW</a:t>
            </a:r>
            <a:endParaRPr/>
          </a:p>
        </p:txBody>
      </p:sp>
      <p:pic>
        <p:nvPicPr>
          <p:cNvPr descr="" id="400" name="Grafik 6"/>
          <p:cNvPicPr/>
          <p:nvPr/>
        </p:nvPicPr>
        <p:blipFill>
          <a:blip r:embed="rId1"/>
          <a:stretch>
            <a:fillRect/>
          </a:stretch>
        </p:blipFill>
        <p:spPr>
          <a:xfrm>
            <a:off x="2557800" y="4858560"/>
            <a:ext cx="3886200" cy="1162440"/>
          </a:xfrm>
          <a:prstGeom prst="rect">
            <a:avLst/>
          </a:prstGeom>
        </p:spPr>
      </p:pic>
      <p:sp>
        <p:nvSpPr>
          <p:cNvPr id="401" name="CustomShape 3"/>
          <p:cNvSpPr/>
          <p:nvPr/>
        </p:nvSpPr>
        <p:spPr>
          <a:xfrm>
            <a:off x="327600" y="4653000"/>
            <a:ext cx="8346600" cy="1434240"/>
          </a:xfrm>
          <a:prstGeom prst="rect">
            <a:avLst/>
          </a:prstGeom>
          <a:ln w="25560">
            <a:solidFill>
              <a:srgbClr val="254061"/>
            </a:solidFill>
            <a:round/>
          </a:ln>
        </p:spPr>
      </p:sp>
      <p:sp>
        <p:nvSpPr>
          <p:cNvPr id="402" name="Line 4"/>
          <p:cNvSpPr/>
          <p:nvPr/>
        </p:nvSpPr>
        <p:spPr>
          <a:xfrm>
            <a:off x="327240" y="4365000"/>
            <a:ext cx="8346960" cy="0"/>
          </a:xfrm>
          <a:prstGeom prst="line">
            <a:avLst/>
          </a:prstGeom>
          <a:ln w="38160">
            <a:solidFill>
              <a:srgbClr val="000000"/>
            </a:solidFill>
            <a:round/>
          </a:ln>
        </p:spPr>
      </p:sp>
      <p:sp>
        <p:nvSpPr>
          <p:cNvPr id="403"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[GEVOB2]</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1" name="Picture 4"/>
          <p:cNvPicPr/>
          <p:nvPr/>
        </p:nvPicPr>
        <p:blipFill>
          <a:blip r:embed="rId1"/>
          <a:stretch>
            <a:fillRect/>
          </a:stretch>
        </p:blipFill>
        <p:spPr>
          <a:xfrm>
            <a:off x="132840" y="104040"/>
            <a:ext cx="8883720" cy="6144120"/>
          </a:xfrm>
          <a:prstGeom prst="rect">
            <a:avLst/>
          </a:prstGeom>
          <a:ln>
            <a:solidFill>
              <a:srgbClr val="254061"/>
            </a:solidFill>
          </a:ln>
        </p:spPr>
      </p:pic>
    </p:spTree>
  </p:cSld>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 (3/3)</a:t>
            </a:r>
            <a:endParaRPr/>
          </a:p>
        </p:txBody>
      </p:sp>
      <p:sp>
        <p:nvSpPr>
          <p:cNvPr id="405" name="TextShape 2"/>
          <p:cNvSpPr txBox="1"/>
          <p:nvPr/>
        </p:nvSpPr>
        <p:spPr>
          <a:xfrm>
            <a:off x="327600" y="980640"/>
            <a:ext cx="8358840" cy="4680000"/>
          </a:xfrm>
          <a:prstGeom prst="rect">
            <a:avLst/>
          </a:prstGeom>
        </p:spPr>
        <p:txBody>
          <a:bodyPr/>
          <a:p>
            <a:pPr>
              <a:lnSpc>
                <a:spcPct val="100000"/>
              </a:lnSpc>
              <a:buFont typeface="Arial"/>
              <a:buChar char="•"/>
            </a:pPr>
            <a:r>
              <a:rPr lang="de-DE" sz="2800">
                <a:solidFill>
                  <a:srgbClr val="000000"/>
                </a:solidFill>
                <a:latin typeface="Calibri"/>
              </a:rPr>
              <a:t>„</a:t>
            </a:r>
            <a:r>
              <a:rPr lang="de-DE" sz="2800">
                <a:solidFill>
                  <a:srgbClr val="000000"/>
                </a:solidFill>
                <a:latin typeface="Calibri"/>
              </a:rPr>
              <a:t>Förderndes Mitglied kann werden, wer […] aus irgendeinem Grunde eine ordentliche Mitgliedschaft nicht erwerben will. Fördernde Mitglieder haben kein Stimmrecht.“ - GVW</a:t>
            </a:r>
            <a:endParaRPr/>
          </a:p>
        </p:txBody>
      </p:sp>
      <p:pic>
        <p:nvPicPr>
          <p:cNvPr descr="" id="406" name="Grafik 3"/>
          <p:cNvPicPr/>
          <p:nvPr/>
        </p:nvPicPr>
        <p:blipFill>
          <a:blip r:embed="rId1"/>
          <a:stretch>
            <a:fillRect/>
          </a:stretch>
        </p:blipFill>
        <p:spPr>
          <a:xfrm>
            <a:off x="2557800" y="4858560"/>
            <a:ext cx="3886200" cy="1162440"/>
          </a:xfrm>
          <a:prstGeom prst="rect">
            <a:avLst/>
          </a:prstGeom>
        </p:spPr>
      </p:pic>
      <p:sp>
        <p:nvSpPr>
          <p:cNvPr id="407" name="CustomShape 3"/>
          <p:cNvSpPr/>
          <p:nvPr/>
        </p:nvSpPr>
        <p:spPr>
          <a:xfrm>
            <a:off x="327600" y="4653000"/>
            <a:ext cx="8346600" cy="1434240"/>
          </a:xfrm>
          <a:prstGeom prst="rect">
            <a:avLst/>
          </a:prstGeom>
          <a:ln w="25560">
            <a:solidFill>
              <a:srgbClr val="254061"/>
            </a:solidFill>
            <a:round/>
          </a:ln>
        </p:spPr>
      </p:sp>
      <p:sp>
        <p:nvSpPr>
          <p:cNvPr id="408" name="Line 4"/>
          <p:cNvSpPr/>
          <p:nvPr/>
        </p:nvSpPr>
        <p:spPr>
          <a:xfrm>
            <a:off x="327240" y="4365000"/>
            <a:ext cx="8346960" cy="0"/>
          </a:xfrm>
          <a:prstGeom prst="line">
            <a:avLst/>
          </a:prstGeom>
          <a:ln w="38160">
            <a:solidFill>
              <a:srgbClr val="000000"/>
            </a:solidFill>
            <a:round/>
          </a:ln>
        </p:spPr>
      </p:sp>
      <p:sp>
        <p:nvSpPr>
          <p:cNvPr id="409"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[GEVOB2]</a:t>
            </a: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10" name="Grafik 6"/>
          <p:cNvPicPr/>
          <p:nvPr/>
        </p:nvPicPr>
        <p:blipFill>
          <a:blip r:embed="rId1"/>
          <a:stretch>
            <a:fillRect/>
          </a:stretch>
        </p:blipFill>
        <p:spPr>
          <a:xfrm>
            <a:off x="1945080" y="4756680"/>
            <a:ext cx="5111640" cy="1264320"/>
          </a:xfrm>
          <a:prstGeom prst="rect">
            <a:avLst/>
          </a:prstGeom>
        </p:spPr>
      </p:pic>
      <p:sp>
        <p:nvSpPr>
          <p:cNvPr id="411"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FIfF (1/2)</a:t>
            </a:r>
            <a:endParaRPr/>
          </a:p>
        </p:txBody>
      </p:sp>
      <p:sp>
        <p:nvSpPr>
          <p:cNvPr id="412" name="TextShape 2"/>
          <p:cNvSpPr txBox="1"/>
          <p:nvPr/>
        </p:nvSpPr>
        <p:spPr>
          <a:xfrm>
            <a:off x="327600" y="980640"/>
            <a:ext cx="8358840" cy="3456000"/>
          </a:xfrm>
          <a:prstGeom prst="rect">
            <a:avLst/>
          </a:prstGeom>
        </p:spPr>
        <p:txBody>
          <a:bodyPr/>
          <a:p>
            <a:pPr>
              <a:lnSpc>
                <a:spcPct val="100000"/>
              </a:lnSpc>
              <a:buFont typeface="Arial"/>
              <a:buChar char="•"/>
            </a:pPr>
            <a:r>
              <a:rPr lang="de-DE" sz="3200">
                <a:solidFill>
                  <a:srgbClr val="000000"/>
                </a:solidFill>
                <a:latin typeface="Calibri"/>
              </a:rPr>
              <a:t>Forum InformatikerInnen für Frieden und gesellschaftliche Verantwortung e.V. </a:t>
            </a:r>
            <a:endParaRPr/>
          </a:p>
          <a:p>
            <a:pPr>
              <a:lnSpc>
                <a:spcPct val="100000"/>
              </a:lnSpc>
              <a:buFont typeface="Arial"/>
              <a:buChar char="•"/>
            </a:pPr>
            <a:r>
              <a:rPr lang="de-DE" sz="3200">
                <a:solidFill>
                  <a:srgbClr val="000000"/>
                </a:solidFill>
                <a:latin typeface="Calibri"/>
              </a:rPr>
              <a:t>1984: Gründung als Verein</a:t>
            </a:r>
            <a:endParaRPr/>
          </a:p>
        </p:txBody>
      </p:sp>
      <p:sp>
        <p:nvSpPr>
          <p:cNvPr id="413" name="CustomShape 3"/>
          <p:cNvSpPr/>
          <p:nvPr/>
        </p:nvSpPr>
        <p:spPr>
          <a:xfrm>
            <a:off x="327600" y="4653000"/>
            <a:ext cx="8346600" cy="1434240"/>
          </a:xfrm>
          <a:prstGeom prst="rect">
            <a:avLst/>
          </a:prstGeom>
          <a:ln w="25560">
            <a:solidFill>
              <a:srgbClr val="254061"/>
            </a:solidFill>
            <a:round/>
          </a:ln>
        </p:spPr>
      </p:sp>
      <p:sp>
        <p:nvSpPr>
          <p:cNvPr id="414" name="Line 4"/>
          <p:cNvSpPr/>
          <p:nvPr/>
        </p:nvSpPr>
        <p:spPr>
          <a:xfrm>
            <a:off x="327240" y="4365000"/>
            <a:ext cx="8346960" cy="0"/>
          </a:xfrm>
          <a:prstGeom prst="line">
            <a:avLst/>
          </a:prstGeom>
          <a:ln w="38160">
            <a:solidFill>
              <a:srgbClr val="000000"/>
            </a:solidFill>
            <a:round/>
          </a:ln>
        </p:spPr>
      </p:sp>
      <p:sp>
        <p:nvSpPr>
          <p:cNvPr id="415"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[GEVOB3]</a:t>
            </a:r>
            <a:endParaRPr/>
          </a:p>
        </p:txBody>
      </p:sp>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16" name="Grafik 6"/>
          <p:cNvPicPr/>
          <p:nvPr/>
        </p:nvPicPr>
        <p:blipFill>
          <a:blip r:embed="rId1"/>
          <a:stretch>
            <a:fillRect/>
          </a:stretch>
        </p:blipFill>
        <p:spPr>
          <a:xfrm>
            <a:off x="1945080" y="4756680"/>
            <a:ext cx="5111640" cy="1264320"/>
          </a:xfrm>
          <a:prstGeom prst="rect">
            <a:avLst/>
          </a:prstGeom>
        </p:spPr>
      </p:pic>
      <p:sp>
        <p:nvSpPr>
          <p:cNvPr id="417"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FIfF (2/2)</a:t>
            </a:r>
            <a:endParaRPr/>
          </a:p>
        </p:txBody>
      </p:sp>
      <p:sp>
        <p:nvSpPr>
          <p:cNvPr id="418"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Kernthemen</a:t>
            </a:r>
            <a:r>
              <a:rPr lang="de-DE" sz="2400">
                <a:solidFill>
                  <a:srgbClr val="000000"/>
                </a:solidFill>
                <a:latin typeface="Calibri"/>
              </a:rPr>
              <a:t>:</a:t>
            </a:r>
            <a:endParaRPr/>
          </a:p>
          <a:p>
            <a:pPr lvl="1">
              <a:lnSpc>
                <a:spcPct val="100000"/>
              </a:lnSpc>
              <a:buSzPct val="25000"/>
              <a:buFont typeface="StarSymbol"/>
              <a:buChar char=""/>
            </a:pPr>
            <a:r>
              <a:rPr lang="de-DE" sz="2000">
                <a:solidFill>
                  <a:srgbClr val="000000"/>
                </a:solidFill>
                <a:latin typeface="Calibri"/>
              </a:rPr>
              <a:t>Datenschutz</a:t>
            </a:r>
            <a:endParaRPr/>
          </a:p>
          <a:p>
            <a:pPr lvl="1">
              <a:lnSpc>
                <a:spcPct val="100000"/>
              </a:lnSpc>
              <a:buSzPct val="25000"/>
              <a:buFont typeface="StarSymbol"/>
              <a:buChar char=""/>
            </a:pPr>
            <a:r>
              <a:rPr lang="de-DE" sz="2000">
                <a:solidFill>
                  <a:srgbClr val="000000"/>
                </a:solidFill>
                <a:latin typeface="Calibri"/>
              </a:rPr>
              <a:t>Einsatz von IT zur Kontrolle und Überwachung</a:t>
            </a:r>
            <a:endParaRPr/>
          </a:p>
          <a:p>
            <a:pPr lvl="1">
              <a:lnSpc>
                <a:spcPct val="100000"/>
              </a:lnSpc>
              <a:buSzPct val="25000"/>
              <a:buFont typeface="StarSymbol"/>
              <a:buChar char=""/>
            </a:pPr>
            <a:r>
              <a:rPr lang="de-DE" sz="2000">
                <a:solidFill>
                  <a:srgbClr val="000000"/>
                </a:solidFill>
                <a:latin typeface="Calibri"/>
              </a:rPr>
              <a:t>Abrüstung der Informatik in milit. Anwendungen</a:t>
            </a:r>
            <a:endParaRPr/>
          </a:p>
          <a:p>
            <a:pPr lvl="1">
              <a:lnSpc>
                <a:spcPct val="100000"/>
              </a:lnSpc>
              <a:buSzPct val="25000"/>
              <a:buFont typeface="StarSymbol"/>
              <a:buChar char=""/>
            </a:pPr>
            <a:r>
              <a:rPr lang="de-DE" sz="2000">
                <a:solidFill>
                  <a:srgbClr val="000000"/>
                </a:solidFill>
                <a:latin typeface="Calibri"/>
              </a:rPr>
              <a:t>Menschengerechte Gestaltung von Arbeitsprozessen</a:t>
            </a:r>
            <a:endParaRPr/>
          </a:p>
          <a:p>
            <a:pPr lvl="1">
              <a:lnSpc>
                <a:spcPct val="100000"/>
              </a:lnSpc>
              <a:buSzPct val="25000"/>
              <a:buFont typeface="StarSymbol"/>
              <a:buChar char=""/>
            </a:pPr>
            <a:r>
              <a:rPr lang="de-DE" sz="2000">
                <a:solidFill>
                  <a:srgbClr val="000000"/>
                </a:solidFill>
                <a:latin typeface="Calibri"/>
              </a:rPr>
              <a:t>Diskriminierung von Menschen mit Behinderung sowie Frauen in und durch IT</a:t>
            </a:r>
            <a:endParaRPr/>
          </a:p>
          <a:p>
            <a:pPr>
              <a:lnSpc>
                <a:spcPct val="100000"/>
              </a:lnSpc>
              <a:buFont typeface="Arial"/>
              <a:buChar char="•"/>
            </a:pPr>
            <a:r>
              <a:rPr lang="de-DE" sz="2800">
                <a:solidFill>
                  <a:srgbClr val="000000"/>
                </a:solidFill>
                <a:latin typeface="Calibri"/>
              </a:rPr>
              <a:t>Verleiht</a:t>
            </a:r>
            <a:r>
              <a:rPr lang="de-DE" sz="2400">
                <a:solidFill>
                  <a:srgbClr val="000000"/>
                </a:solidFill>
                <a:latin typeface="Calibri"/>
              </a:rPr>
              <a:t> Studienpreis</a:t>
            </a:r>
            <a:endParaRPr/>
          </a:p>
        </p:txBody>
      </p:sp>
      <p:sp>
        <p:nvSpPr>
          <p:cNvPr id="419" name="CustomShape 3"/>
          <p:cNvSpPr/>
          <p:nvPr/>
        </p:nvSpPr>
        <p:spPr>
          <a:xfrm>
            <a:off x="327600" y="4653000"/>
            <a:ext cx="8346600" cy="1434240"/>
          </a:xfrm>
          <a:prstGeom prst="rect">
            <a:avLst/>
          </a:prstGeom>
          <a:ln w="25560">
            <a:solidFill>
              <a:srgbClr val="254061"/>
            </a:solidFill>
            <a:round/>
          </a:ln>
        </p:spPr>
      </p:sp>
      <p:sp>
        <p:nvSpPr>
          <p:cNvPr id="420" name="Line 4"/>
          <p:cNvSpPr/>
          <p:nvPr/>
        </p:nvSpPr>
        <p:spPr>
          <a:xfrm>
            <a:off x="327240" y="4365000"/>
            <a:ext cx="8346960" cy="0"/>
          </a:xfrm>
          <a:prstGeom prst="line">
            <a:avLst/>
          </a:prstGeom>
          <a:ln w="38160">
            <a:solidFill>
              <a:srgbClr val="000000"/>
            </a:solidFill>
            <a:round/>
          </a:ln>
        </p:spPr>
      </p:sp>
      <p:sp>
        <p:nvSpPr>
          <p:cNvPr id="421"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[GEVOB3]</a:t>
            </a: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422" name="Grafik 6"/>
          <p:cNvPicPr/>
          <p:nvPr/>
        </p:nvPicPr>
        <p:blipFill>
          <a:blip r:embed="rId1"/>
          <a:stretch>
            <a:fillRect/>
          </a:stretch>
        </p:blipFill>
        <p:spPr>
          <a:xfrm>
            <a:off x="1945080" y="4756680"/>
            <a:ext cx="5111640" cy="1264320"/>
          </a:xfrm>
          <a:prstGeom prst="rect">
            <a:avLst/>
          </a:prstGeom>
        </p:spPr>
      </p:pic>
      <p:sp>
        <p:nvSpPr>
          <p:cNvPr id="423"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Was kann ich tun?</a:t>
            </a:r>
            <a:endParaRPr/>
          </a:p>
        </p:txBody>
      </p:sp>
      <p:sp>
        <p:nvSpPr>
          <p:cNvPr id="424"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Organisiert Vorträge und Tagungen</a:t>
            </a:r>
            <a:endParaRPr/>
          </a:p>
          <a:p>
            <a:pPr>
              <a:lnSpc>
                <a:spcPct val="100000"/>
              </a:lnSpc>
              <a:buFont typeface="Arial"/>
              <a:buChar char="•"/>
            </a:pPr>
            <a:r>
              <a:rPr lang="de-DE" sz="2800">
                <a:solidFill>
                  <a:srgbClr val="000000"/>
                </a:solidFill>
                <a:latin typeface="Calibri"/>
              </a:rPr>
              <a:t>Veröffentlicht Publikationen</a:t>
            </a:r>
            <a:endParaRPr/>
          </a:p>
          <a:p>
            <a:pPr lvl="1">
              <a:lnSpc>
                <a:spcPct val="100000"/>
              </a:lnSpc>
              <a:buSzPct val="25000"/>
              <a:buFont typeface="StarSymbol"/>
              <a:buChar char=""/>
            </a:pPr>
            <a:r>
              <a:rPr lang="de-DE" sz="2000">
                <a:solidFill>
                  <a:srgbClr val="000000"/>
                </a:solidFill>
                <a:latin typeface="Calibri"/>
              </a:rPr>
              <a:t>Vierteljährig FifF Kommunikation</a:t>
            </a:r>
            <a:endParaRPr/>
          </a:p>
          <a:p>
            <a:pPr lvl="1">
              <a:lnSpc>
                <a:spcPct val="100000"/>
              </a:lnSpc>
              <a:buSzPct val="25000"/>
              <a:buFont typeface="StarSymbol"/>
              <a:buChar char=""/>
            </a:pPr>
            <a:r>
              <a:rPr lang="de-DE" sz="2000">
                <a:solidFill>
                  <a:srgbClr val="000000"/>
                </a:solidFill>
                <a:latin typeface="Calibri"/>
              </a:rPr>
              <a:t>Broschüren </a:t>
            </a:r>
            <a:endParaRPr/>
          </a:p>
          <a:p>
            <a:pPr lvl="1">
              <a:lnSpc>
                <a:spcPct val="100000"/>
              </a:lnSpc>
              <a:buSzPct val="25000"/>
              <a:buFont typeface="StarSymbol"/>
              <a:buChar char=""/>
            </a:pPr>
            <a:r>
              <a:rPr lang="de-DE" sz="2000">
                <a:solidFill>
                  <a:srgbClr val="000000"/>
                </a:solidFill>
                <a:latin typeface="Calibri"/>
              </a:rPr>
              <a:t>Bücher z.B. Kreowski „Informatik und Gesellschaft. Verflechtung und Perpektiven“</a:t>
            </a:r>
            <a:endParaRPr/>
          </a:p>
          <a:p>
            <a:pPr>
              <a:lnSpc>
                <a:spcPct val="100000"/>
              </a:lnSpc>
              <a:buFont typeface="Arial"/>
              <a:buChar char="•"/>
            </a:pPr>
            <a:r>
              <a:rPr lang="de-DE" sz="2800">
                <a:solidFill>
                  <a:srgbClr val="000000"/>
                </a:solidFill>
                <a:latin typeface="Calibri"/>
              </a:rPr>
              <a:t>Mitgliedschaft oder Spenden</a:t>
            </a:r>
            <a:endParaRPr/>
          </a:p>
        </p:txBody>
      </p:sp>
      <p:sp>
        <p:nvSpPr>
          <p:cNvPr id="425" name="CustomShape 3"/>
          <p:cNvSpPr/>
          <p:nvPr/>
        </p:nvSpPr>
        <p:spPr>
          <a:xfrm>
            <a:off x="327600" y="4653000"/>
            <a:ext cx="8346600" cy="1434240"/>
          </a:xfrm>
          <a:prstGeom prst="rect">
            <a:avLst/>
          </a:prstGeom>
          <a:ln w="25560">
            <a:solidFill>
              <a:srgbClr val="254061"/>
            </a:solidFill>
            <a:round/>
          </a:ln>
        </p:spPr>
      </p:sp>
      <p:sp>
        <p:nvSpPr>
          <p:cNvPr id="426" name="Line 4"/>
          <p:cNvSpPr/>
          <p:nvPr/>
        </p:nvSpPr>
        <p:spPr>
          <a:xfrm>
            <a:off x="327240" y="4365000"/>
            <a:ext cx="8346960" cy="0"/>
          </a:xfrm>
          <a:prstGeom prst="line">
            <a:avLst/>
          </a:prstGeom>
          <a:ln w="38160">
            <a:solidFill>
              <a:srgbClr val="000000"/>
            </a:solidFill>
            <a:round/>
          </a:ln>
        </p:spPr>
      </p:sp>
      <p:sp>
        <p:nvSpPr>
          <p:cNvPr id="427" name="CustomShape 5"/>
          <p:cNvSpPr/>
          <p:nvPr/>
        </p:nvSpPr>
        <p:spPr>
          <a:xfrm>
            <a:off x="7463520" y="5718240"/>
            <a:ext cx="1315080" cy="364680"/>
          </a:xfrm>
          <a:prstGeom prst="rect">
            <a:avLst/>
          </a:prstGeom>
        </p:spPr>
        <p:txBody>
          <a:bodyPr bIns="45000" lIns="90000" rIns="90000" tIns="45000" wrap="none"/>
          <a:p>
            <a:pPr>
              <a:lnSpc>
                <a:spcPct val="100000"/>
              </a:lnSpc>
            </a:pPr>
            <a:r>
              <a:rPr lang="en-US">
                <a:solidFill>
                  <a:srgbClr val="000000"/>
                </a:solidFill>
                <a:latin typeface="Calibri"/>
              </a:rPr>
              <a:t>[GEVOB3]</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8"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Wie umgehen mit Verantwortung?</a:t>
            </a:r>
            <a:endParaRPr/>
          </a:p>
        </p:txBody>
      </p:sp>
      <p:sp>
        <p:nvSpPr>
          <p:cNvPr id="429" name="TextShape 2"/>
          <p:cNvSpPr txBox="1"/>
          <p:nvPr/>
        </p:nvSpPr>
        <p:spPr>
          <a:xfrm>
            <a:off x="327600" y="980640"/>
            <a:ext cx="8358840" cy="3456000"/>
          </a:xfrm>
          <a:prstGeom prst="rect">
            <a:avLst/>
          </a:prstGeom>
        </p:spPr>
        <p:txBody>
          <a:bodyPr/>
          <a:p>
            <a:pPr>
              <a:lnSpc>
                <a:spcPct val="100000"/>
              </a:lnSpc>
              <a:buFont typeface="Arial"/>
              <a:buChar char="•"/>
            </a:pPr>
            <a:r>
              <a:rPr lang="de-DE" sz="2800">
                <a:solidFill>
                  <a:srgbClr val="000000"/>
                </a:solidFill>
                <a:latin typeface="Calibri"/>
              </a:rPr>
              <a:t>A. Diefenbach definiert vier Gebote.</a:t>
            </a:r>
            <a:endParaRPr/>
          </a:p>
          <a:p>
            <a:pPr lvl="1">
              <a:lnSpc>
                <a:spcPct val="100000"/>
              </a:lnSpc>
              <a:buSzPct val="25000"/>
              <a:buFont typeface="StarSymbol"/>
              <a:buChar char=""/>
            </a:pPr>
            <a:r>
              <a:rPr lang="de-DE" sz="2000">
                <a:solidFill>
                  <a:srgbClr val="000000"/>
                </a:solidFill>
                <a:latin typeface="Calibri"/>
              </a:rPr>
              <a:t>… </a:t>
            </a:r>
            <a:r>
              <a:rPr lang="de-DE" sz="2000">
                <a:solidFill>
                  <a:srgbClr val="000000"/>
                </a:solidFill>
                <a:latin typeface="Calibri"/>
              </a:rPr>
              <a:t>guter wissenschaftlicher Praxis</a:t>
            </a:r>
            <a:endParaRPr/>
          </a:p>
          <a:p>
            <a:pPr lvl="1">
              <a:lnSpc>
                <a:spcPct val="100000"/>
              </a:lnSpc>
              <a:buSzPct val="25000"/>
              <a:buFont typeface="StarSymbol"/>
              <a:buChar char=""/>
            </a:pPr>
            <a:r>
              <a:rPr lang="de-DE" sz="2000">
                <a:solidFill>
                  <a:srgbClr val="000000"/>
                </a:solidFill>
                <a:latin typeface="Calibri"/>
              </a:rPr>
              <a:t>… </a:t>
            </a:r>
            <a:r>
              <a:rPr lang="de-DE" sz="2000">
                <a:solidFill>
                  <a:srgbClr val="000000"/>
                </a:solidFill>
                <a:latin typeface="Calibri"/>
              </a:rPr>
              <a:t>der Transparenz</a:t>
            </a:r>
            <a:endParaRPr/>
          </a:p>
          <a:p>
            <a:pPr lvl="1">
              <a:lnSpc>
                <a:spcPct val="100000"/>
              </a:lnSpc>
              <a:buSzPct val="25000"/>
              <a:buFont typeface="StarSymbol"/>
              <a:buChar char=""/>
            </a:pPr>
            <a:r>
              <a:rPr lang="de-DE" sz="2000">
                <a:solidFill>
                  <a:srgbClr val="000000"/>
                </a:solidFill>
                <a:latin typeface="Calibri"/>
              </a:rPr>
              <a:t>… </a:t>
            </a:r>
            <a:r>
              <a:rPr lang="de-DE" sz="2000">
                <a:solidFill>
                  <a:srgbClr val="000000"/>
                </a:solidFill>
                <a:latin typeface="Calibri"/>
              </a:rPr>
              <a:t>der Interdisziplinarität</a:t>
            </a:r>
            <a:endParaRPr/>
          </a:p>
          <a:p>
            <a:pPr lvl="1">
              <a:lnSpc>
                <a:spcPct val="100000"/>
              </a:lnSpc>
              <a:buSzPct val="25000"/>
              <a:buFont typeface="StarSymbol"/>
              <a:buChar char=""/>
            </a:pPr>
            <a:r>
              <a:rPr lang="de-DE" sz="2000">
                <a:solidFill>
                  <a:srgbClr val="000000"/>
                </a:solidFill>
                <a:latin typeface="Calibri"/>
              </a:rPr>
              <a:t>… </a:t>
            </a:r>
            <a:r>
              <a:rPr lang="de-DE" sz="2000">
                <a:solidFill>
                  <a:srgbClr val="000000"/>
                </a:solidFill>
                <a:latin typeface="Calibri"/>
              </a:rPr>
              <a:t>der Kontinuität</a:t>
            </a:r>
            <a:endParaRPr/>
          </a:p>
          <a:p>
            <a:pPr>
              <a:lnSpc>
                <a:spcPct val="100000"/>
              </a:lnSpc>
              <a:buFont typeface="Arial"/>
              <a:buChar char="•"/>
            </a:pPr>
            <a:r>
              <a:rPr lang="de-DE" sz="2800">
                <a:solidFill>
                  <a:srgbClr val="000000"/>
                </a:solidFill>
                <a:latin typeface="Calibri"/>
              </a:rPr>
              <a:t>„</a:t>
            </a:r>
            <a:r>
              <a:rPr lang="de-DE" sz="2800">
                <a:solidFill>
                  <a:srgbClr val="000000"/>
                </a:solidFill>
                <a:latin typeface="Calibri"/>
              </a:rPr>
              <a:t>Sie bilden […] eine Rahmenverantwortlichkeit, die jeder Forscher erfüllen kann und daher auch übernehmen sollte“ - </a:t>
            </a:r>
            <a:endParaRPr/>
          </a:p>
        </p:txBody>
      </p:sp>
    </p:spTree>
  </p:cSld>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Quellen - Moral und Ethik </a:t>
            </a:r>
            <a:endParaRPr/>
          </a:p>
        </p:txBody>
      </p:sp>
      <p:sp>
        <p:nvSpPr>
          <p:cNvPr id="431" name="TextShape 2"/>
          <p:cNvSpPr txBox="1"/>
          <p:nvPr/>
        </p:nvSpPr>
        <p:spPr>
          <a:xfrm>
            <a:off x="327600" y="980640"/>
            <a:ext cx="8358840" cy="3456000"/>
          </a:xfrm>
          <a:prstGeom prst="rect">
            <a:avLst/>
          </a:prstGeom>
        </p:spPr>
        <p:txBody>
          <a:bodyPr/>
          <a:p>
            <a:pPr>
              <a:lnSpc>
                <a:spcPct val="100000"/>
              </a:lnSpc>
              <a:buFont typeface="Arial"/>
              <a:buChar char="•"/>
            </a:pPr>
            <a:r>
              <a:rPr lang="de-DE">
                <a:solidFill>
                  <a:srgbClr val="000000"/>
                </a:solidFill>
                <a:latin typeface="Calibri"/>
              </a:rPr>
              <a:t>TODO</a:t>
            </a:r>
            <a:endParaRPr/>
          </a:p>
        </p:txBody>
      </p:sp>
    </p:spTree>
  </p:cSld>
</p:sld>
</file>

<file path=ppt/slides/slide5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2"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Quellen - Beeinflussung der Wissenschaft </a:t>
            </a:r>
            <a:endParaRPr/>
          </a:p>
        </p:txBody>
      </p:sp>
      <p:sp>
        <p:nvSpPr>
          <p:cNvPr id="433" name="TextShape 2"/>
          <p:cNvSpPr txBox="1"/>
          <p:nvPr/>
        </p:nvSpPr>
        <p:spPr>
          <a:xfrm>
            <a:off x="327600" y="980640"/>
            <a:ext cx="8358840" cy="5040360"/>
          </a:xfrm>
          <a:prstGeom prst="rect">
            <a:avLst/>
          </a:prstGeom>
        </p:spPr>
        <p:txBody>
          <a:bodyPr/>
          <a:p>
            <a:pPr lvl="1">
              <a:lnSpc>
                <a:spcPct val="100000"/>
              </a:lnSpc>
              <a:buSzPct val="25000"/>
              <a:buFont typeface="StarSymbol"/>
              <a:buChar char=""/>
            </a:pPr>
            <a:r>
              <a:rPr lang="de-DE">
                <a:solidFill>
                  <a:srgbClr val="000000"/>
                </a:solidFill>
                <a:latin typeface="Calibri"/>
              </a:rPr>
              <a:t>[BEWI1] </a:t>
            </a:r>
            <a:r>
              <a:rPr lang="de-DE" sz="1600" u="sng">
                <a:solidFill>
                  <a:srgbClr val="0000ff"/>
                </a:solidFill>
                <a:latin typeface="Calibri"/>
                <a:hlinkClick r:id="rId1"/>
              </a:rPr>
              <a:t>http://</a:t>
            </a:r>
            <a:r>
              <a:rPr lang="de-DE" sz="1600" u="sng">
                <a:solidFill>
                  <a:srgbClr val="0000ff"/>
                </a:solidFill>
                <a:latin typeface="Calibri"/>
                <a:hlinkClick r:id="rId2"/>
              </a:rPr>
              <a:t>www.br.de/radio/bayern2/sendungen/iq-wissenschaft-und-forschung/gesellschaft/eu-forschung-forschungsgelder100.html</a:t>
            </a:r>
            <a:endParaRPr/>
          </a:p>
          <a:p>
            <a:pPr lvl="1">
              <a:lnSpc>
                <a:spcPct val="100000"/>
              </a:lnSpc>
              <a:buSzPct val="25000"/>
              <a:buFont typeface="StarSymbol"/>
              <a:buChar char=""/>
            </a:pPr>
            <a:r>
              <a:rPr lang="de-DE">
                <a:solidFill>
                  <a:srgbClr val="000000"/>
                </a:solidFill>
                <a:latin typeface="Calibri"/>
              </a:rPr>
              <a:t>[BEWI2] </a:t>
            </a:r>
            <a:r>
              <a:rPr lang="de-DE" sz="1600" u="sng">
                <a:solidFill>
                  <a:srgbClr val="0000ff"/>
                </a:solidFill>
                <a:latin typeface="Calibri"/>
                <a:hlinkClick r:id="rId3"/>
              </a:rPr>
              <a:t>http://</a:t>
            </a:r>
            <a:r>
              <a:rPr lang="de-DE" sz="1600" u="sng">
                <a:solidFill>
                  <a:srgbClr val="0000ff"/>
                </a:solidFill>
                <a:latin typeface="Calibri"/>
                <a:hlinkClick r:id="rId4"/>
              </a:rPr>
              <a:t>www.tagesschau.de/wirtschaft/fischerei110.html</a:t>
            </a:r>
            <a:endParaRPr/>
          </a:p>
          <a:p>
            <a:pPr>
              <a:lnSpc>
                <a:spcPct val="100000"/>
              </a:lnSpc>
              <a:buFont typeface="Arial"/>
              <a:buChar char="•"/>
            </a:pPr>
            <a:r>
              <a:rPr lang="de-DE">
                <a:solidFill>
                  <a:srgbClr val="000000"/>
                </a:solidFill>
                <a:latin typeface="Calibri"/>
              </a:rPr>
              <a:t>[BEWI3]</a:t>
            </a:r>
            <a:r>
              <a:rPr lang="de-DE" u="sng">
                <a:solidFill>
                  <a:srgbClr val="0000ff"/>
                </a:solidFill>
                <a:latin typeface="Calibri"/>
                <a:hlinkClick r:id="rId5"/>
              </a:rPr>
              <a:t> </a:t>
            </a:r>
            <a:r>
              <a:rPr lang="de-DE" u="sng">
                <a:solidFill>
                  <a:srgbClr val="0000ff"/>
                </a:solidFill>
                <a:latin typeface="Calibri"/>
                <a:hlinkClick r:id="rId6"/>
              </a:rPr>
              <a:t>http://</a:t>
            </a:r>
            <a:r>
              <a:rPr lang="de-DE" u="sng">
                <a:solidFill>
                  <a:srgbClr val="0000ff"/>
                </a:solidFill>
                <a:latin typeface="Calibri"/>
                <a:hlinkClick r:id="rId7"/>
              </a:rPr>
              <a:t>ec.europa.eu/research/horizon2020/index_en.cfm?pg=h2020</a:t>
            </a:r>
            <a:endParaRPr/>
          </a:p>
          <a:p>
            <a:pPr>
              <a:lnSpc>
                <a:spcPct val="100000"/>
              </a:lnSpc>
              <a:buFont typeface="Arial"/>
              <a:buChar char="•"/>
            </a:pPr>
            <a:r>
              <a:rPr lang="de-DE">
                <a:solidFill>
                  <a:srgbClr val="000000"/>
                </a:solidFill>
                <a:latin typeface="Calibri"/>
              </a:rPr>
              <a:t>[BEWI4] </a:t>
            </a:r>
            <a:r>
              <a:rPr lang="de-DE" u="sng">
                <a:solidFill>
                  <a:srgbClr val="0000ff"/>
                </a:solidFill>
                <a:latin typeface="Calibri"/>
                <a:hlinkClick r:id="rId8"/>
              </a:rPr>
              <a:t>http://www.deutschlandfunk.de/forschung-zwischen-elfenbeinturm-und-wunschkonzert.1148.de.html?dram:article_id=264783</a:t>
            </a:r>
            <a:endParaRPr/>
          </a:p>
          <a:p>
            <a:pPr>
              <a:lnSpc>
                <a:spcPct val="100000"/>
              </a:lnSpc>
              <a:buFont typeface="Arial"/>
              <a:buChar char="•"/>
            </a:pPr>
            <a:r>
              <a:rPr lang="de-DE">
                <a:solidFill>
                  <a:srgbClr val="000000"/>
                </a:solidFill>
                <a:latin typeface="Calibri"/>
              </a:rPr>
              <a:t>[BEWI5]</a:t>
            </a:r>
            <a:r>
              <a:rPr lang="de-DE" u="sng">
                <a:solidFill>
                  <a:srgbClr val="0000ff"/>
                </a:solidFill>
                <a:latin typeface="Calibri"/>
                <a:hlinkClick r:id="rId9"/>
              </a:rPr>
              <a:t> http://www.wissenschaft.nrw.de/forschung/foerderung/europaeische-forschungs-und-innovationsfoerderung/horizont-2020/</a:t>
            </a:r>
            <a:endParaRPr/>
          </a:p>
          <a:p>
            <a:pPr>
              <a:lnSpc>
                <a:spcPct val="100000"/>
              </a:lnSpc>
              <a:buFont typeface="Arial"/>
              <a:buChar char="•"/>
            </a:pPr>
            <a:r>
              <a:rPr lang="de-DE">
                <a:solidFill>
                  <a:srgbClr val="000000"/>
                </a:solidFill>
                <a:latin typeface="Calibri"/>
              </a:rPr>
              <a:t>Bilder</a:t>
            </a:r>
            <a:endParaRPr/>
          </a:p>
          <a:p>
            <a:pPr lvl="1">
              <a:lnSpc>
                <a:spcPct val="100000"/>
              </a:lnSpc>
              <a:buSzPct val="25000"/>
              <a:buFont typeface="StarSymbol"/>
              <a:buChar char=""/>
            </a:pPr>
            <a:r>
              <a:rPr lang="de-DE" sz="1600">
                <a:solidFill>
                  <a:srgbClr val="000000"/>
                </a:solidFill>
                <a:latin typeface="Calibri"/>
              </a:rPr>
              <a:t>[BEWIB1] </a:t>
            </a:r>
            <a:r>
              <a:rPr lang="de-DE" sz="1600" u="sng">
                <a:solidFill>
                  <a:srgbClr val="0000ff"/>
                </a:solidFill>
                <a:latin typeface="Calibri"/>
                <a:hlinkClick r:id="rId10"/>
              </a:rPr>
              <a:t>http://</a:t>
            </a:r>
            <a:r>
              <a:rPr lang="de-DE" sz="1600" u="sng">
                <a:solidFill>
                  <a:srgbClr val="0000ff"/>
                </a:solidFill>
                <a:latin typeface="Calibri"/>
                <a:hlinkClick r:id="rId11"/>
              </a:rPr>
              <a:t>www.br.de/radio/bayern2/sendungen/iq-wissenschaft-und-forschung/gesellschaft/eu-forschung-forschungsgelder100.html</a:t>
            </a:r>
            <a:endParaRPr/>
          </a:p>
          <a:p>
            <a:pPr lvl="1">
              <a:lnSpc>
                <a:spcPct val="100000"/>
              </a:lnSpc>
              <a:buSzPct val="25000"/>
              <a:buFont typeface="StarSymbol"/>
              <a:buChar char=""/>
            </a:pPr>
            <a:r>
              <a:rPr lang="de-DE" sz="1600">
                <a:solidFill>
                  <a:srgbClr val="000000"/>
                </a:solidFill>
                <a:latin typeface="Calibri"/>
              </a:rPr>
              <a:t>[BEWIB2] </a:t>
            </a:r>
            <a:r>
              <a:rPr lang="de-DE" sz="1600" u="sng">
                <a:solidFill>
                  <a:srgbClr val="0000ff"/>
                </a:solidFill>
                <a:latin typeface="Calibri"/>
                <a:hlinkClick r:id="rId12"/>
              </a:rPr>
              <a:t>http://www.oncoscreen.com/images/reagenzglas.jpg</a:t>
            </a:r>
            <a:endParaRPr/>
          </a:p>
          <a:p>
            <a:pPr lvl="1">
              <a:lnSpc>
                <a:spcPct val="100000"/>
              </a:lnSpc>
              <a:buSzPct val="25000"/>
              <a:buFont typeface="StarSymbol"/>
              <a:buChar char=""/>
            </a:pPr>
            <a:r>
              <a:rPr lang="de-DE" sz="1600">
                <a:solidFill>
                  <a:srgbClr val="000000"/>
                </a:solidFill>
                <a:latin typeface="Calibri"/>
              </a:rPr>
              <a:t>[BEWIB3] </a:t>
            </a:r>
            <a:r>
              <a:rPr lang="de-DE" sz="1600" u="sng">
                <a:solidFill>
                  <a:srgbClr val="0000ff"/>
                </a:solidFill>
                <a:latin typeface="Calibri"/>
                <a:hlinkClick r:id="rId13"/>
              </a:rPr>
              <a:t>http://</a:t>
            </a:r>
            <a:r>
              <a:rPr lang="de-DE" sz="1600" u="sng">
                <a:solidFill>
                  <a:srgbClr val="0000ff"/>
                </a:solidFill>
                <a:latin typeface="Calibri"/>
                <a:hlinkClick r:id="rId14"/>
              </a:rPr>
              <a:t>ec.europa.eu/digital-agenda/sites/digital-agenda/files/horizon2020_0.JPG</a:t>
            </a:r>
            <a:r>
              <a:rPr lang="de-DE" sz="1600">
                <a:solidFill>
                  <a:srgbClr val="000000"/>
                </a:solidFill>
                <a:latin typeface="Calibri"/>
              </a:rPr>
              <a:t> </a:t>
            </a:r>
            <a:endParaRPr/>
          </a:p>
          <a:p>
            <a:pPr lvl="1">
              <a:lnSpc>
                <a:spcPct val="100000"/>
              </a:lnSpc>
              <a:buSzPct val="25000"/>
              <a:buFont typeface="StarSymbol"/>
              <a:buChar char=""/>
            </a:pPr>
            <a:r>
              <a:rPr lang="de-DE" sz="1600">
                <a:solidFill>
                  <a:srgbClr val="000000"/>
                </a:solidFill>
                <a:latin typeface="Calibri"/>
              </a:rPr>
              <a:t>[BEWIB4] </a:t>
            </a:r>
            <a:r>
              <a:rPr lang="de-DE" sz="1600" u="sng">
                <a:solidFill>
                  <a:srgbClr val="0000ff"/>
                </a:solidFill>
                <a:latin typeface="Calibri"/>
                <a:hlinkClick r:id="rId15"/>
              </a:rPr>
              <a:t>http://www.computerhistory.org/atchm//</a:t>
            </a:r>
            <a:r>
              <a:rPr lang="de-DE" sz="1600" u="sng">
                <a:solidFill>
                  <a:srgbClr val="0000ff"/>
                </a:solidFill>
                <a:latin typeface="Calibri"/>
                <a:hlinkClick r:id="rId16"/>
              </a:rPr>
              <a:t>wp-content/uploads/2011/12/Steve-Jobs-iPhone.jpg</a:t>
            </a:r>
            <a:r>
              <a:rPr lang="de-DE" sz="1600">
                <a:solidFill>
                  <a:srgbClr val="000000"/>
                </a:solidFill>
                <a:latin typeface="Calibri"/>
              </a:rPr>
              <a:t> </a:t>
            </a:r>
            <a:endParaRPr/>
          </a:p>
          <a:p>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4"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Quellen - Gesetzlicher Rahmen</a:t>
            </a:r>
            <a:endParaRPr/>
          </a:p>
        </p:txBody>
      </p:sp>
      <p:sp>
        <p:nvSpPr>
          <p:cNvPr id="435" name="TextShape 2"/>
          <p:cNvSpPr txBox="1"/>
          <p:nvPr/>
        </p:nvSpPr>
        <p:spPr>
          <a:xfrm>
            <a:off x="327600" y="980640"/>
            <a:ext cx="8358840" cy="4824000"/>
          </a:xfrm>
          <a:prstGeom prst="rect">
            <a:avLst/>
          </a:prstGeom>
        </p:spPr>
        <p:txBody>
          <a:bodyPr/>
          <a:p>
            <a:pPr>
              <a:lnSpc>
                <a:spcPct val="100000"/>
              </a:lnSpc>
              <a:buFont typeface="Arial"/>
              <a:buChar char="•"/>
            </a:pPr>
            <a:r>
              <a:rPr lang="de-DE">
                <a:solidFill>
                  <a:srgbClr val="000000"/>
                </a:solidFill>
                <a:latin typeface="Calibri"/>
              </a:rPr>
              <a:t>[GERA1] Huber, P.M. (2008) Staat und Wissenschaft</a:t>
            </a:r>
            <a:endParaRPr/>
          </a:p>
          <a:p>
            <a:pPr>
              <a:lnSpc>
                <a:spcPct val="100000"/>
              </a:lnSpc>
              <a:buFont typeface="Arial"/>
              <a:buChar char="•"/>
            </a:pPr>
            <a:r>
              <a:rPr lang="de-DE">
                <a:solidFill>
                  <a:srgbClr val="000000"/>
                </a:solidFill>
                <a:latin typeface="Calibri"/>
              </a:rPr>
              <a:t>[GERA2] Wagner, Hellmut (2000) Rechtliche Rahmenbedingungen für Wissenschaft und Forschung Band 1</a:t>
            </a:r>
            <a:endParaRPr/>
          </a:p>
          <a:p>
            <a:pPr>
              <a:lnSpc>
                <a:spcPct val="100000"/>
              </a:lnSpc>
              <a:buFont typeface="Arial"/>
              <a:buChar char="•"/>
            </a:pPr>
            <a:r>
              <a:rPr lang="de-DE">
                <a:solidFill>
                  <a:srgbClr val="000000"/>
                </a:solidFill>
                <a:latin typeface="Calibri"/>
              </a:rPr>
              <a:t>[GERA3] Sandberg, Berit (2012) Wissenschaftlich Arbeiten von Abbildung bis Zitat: Lehr- und Übungsbuch für Bachelor, Master und Promotion (Kapitel 1.3)</a:t>
            </a:r>
            <a:endParaRPr/>
          </a:p>
          <a:p>
            <a:pPr>
              <a:lnSpc>
                <a:spcPct val="100000"/>
              </a:lnSpc>
              <a:buFont typeface="Arial"/>
              <a:buChar char="•"/>
            </a:pPr>
            <a:r>
              <a:rPr lang="de-DE">
                <a:solidFill>
                  <a:srgbClr val="000000"/>
                </a:solidFill>
                <a:latin typeface="Calibri"/>
              </a:rPr>
              <a:t>Bilder</a:t>
            </a:r>
            <a:endParaRPr/>
          </a:p>
          <a:p>
            <a:pPr lvl="1">
              <a:lnSpc>
                <a:spcPct val="100000"/>
              </a:lnSpc>
              <a:buSzPct val="25000"/>
              <a:buFont typeface="StarSymbol"/>
              <a:buChar char=""/>
            </a:pPr>
            <a:r>
              <a:rPr lang="de-DE" sz="1600">
                <a:solidFill>
                  <a:srgbClr val="000000"/>
                </a:solidFill>
                <a:latin typeface="Calibri"/>
              </a:rPr>
              <a:t>[GERAB1] </a:t>
            </a:r>
            <a:r>
              <a:rPr lang="de-DE" sz="1600" u="sng">
                <a:solidFill>
                  <a:srgbClr val="0000ff"/>
                </a:solidFill>
                <a:latin typeface="Calibri"/>
                <a:hlinkClick r:id="rId1"/>
              </a:rPr>
              <a:t>http://www.loewensolar.de/_img/1/pic_16.jpg</a:t>
            </a:r>
            <a:r>
              <a:rPr lang="de-DE" sz="1600">
                <a:solidFill>
                  <a:srgbClr val="000000"/>
                </a:solidFill>
                <a:latin typeface="Calibri"/>
              </a:rPr>
              <a:t> </a:t>
            </a:r>
            <a:endParaRPr/>
          </a:p>
          <a:p>
            <a:pPr lvl="1">
              <a:lnSpc>
                <a:spcPct val="100000"/>
              </a:lnSpc>
              <a:buSzPct val="25000"/>
              <a:buFont typeface="StarSymbol"/>
              <a:buChar char=""/>
            </a:pPr>
            <a:r>
              <a:rPr lang="de-DE" sz="1600">
                <a:solidFill>
                  <a:srgbClr val="000000"/>
                </a:solidFill>
                <a:latin typeface="Calibri"/>
              </a:rPr>
              <a:t>[GERAB2] </a:t>
            </a:r>
            <a:r>
              <a:rPr lang="de-DE" sz="1600" u="sng">
                <a:solidFill>
                  <a:srgbClr val="0000ff"/>
                </a:solidFill>
                <a:latin typeface="Calibri"/>
                <a:hlinkClick r:id="rId2"/>
              </a:rPr>
              <a:t>http</a:t>
            </a:r>
            <a:r>
              <a:rPr lang="de-DE" sz="1600" u="sng">
                <a:solidFill>
                  <a:srgbClr val="0000ff"/>
                </a:solidFill>
                <a:latin typeface="Calibri"/>
                <a:hlinkClick r:id="rId3"/>
              </a:rPr>
              <a:t>://d3r6fppmnpquqq.cloudfront.net/e0/ac/i80391392._szw270h3500_.jpg</a:t>
            </a:r>
            <a:r>
              <a:rPr lang="de-DE" sz="1600">
                <a:solidFill>
                  <a:srgbClr val="000000"/>
                </a:solidFill>
                <a:latin typeface="Calibri"/>
              </a:rPr>
              <a:t> </a:t>
            </a:r>
            <a:endParaRPr/>
          </a:p>
          <a:p>
            <a:pPr lvl="1">
              <a:lnSpc>
                <a:spcPct val="100000"/>
              </a:lnSpc>
              <a:buSzPct val="25000"/>
              <a:buFont typeface="StarSymbol"/>
              <a:buChar char=""/>
            </a:pPr>
            <a:r>
              <a:rPr lang="de-DE" sz="1600">
                <a:solidFill>
                  <a:srgbClr val="000000"/>
                </a:solidFill>
                <a:latin typeface="Calibri"/>
              </a:rPr>
              <a:t>[GERAB3] </a:t>
            </a:r>
            <a:r>
              <a:rPr lang="de-DE" sz="1600" u="sng">
                <a:solidFill>
                  <a:srgbClr val="0000ff"/>
                </a:solidFill>
                <a:latin typeface="Calibri"/>
                <a:hlinkClick r:id="rId4"/>
              </a:rPr>
              <a:t>http</a:t>
            </a:r>
            <a:r>
              <a:rPr lang="de-DE" sz="1600" u="sng">
                <a:solidFill>
                  <a:srgbClr val="0000ff"/>
                </a:solidFill>
                <a:latin typeface="Calibri"/>
                <a:hlinkClick r:id="rId5"/>
              </a:rPr>
              <a:t>://juist-nachrichten.de/wp-content/uploads/2012/05/grundgesetz1.jpg</a:t>
            </a:r>
            <a:endParaRPr/>
          </a:p>
          <a:p>
            <a:pPr lvl="1">
              <a:lnSpc>
                <a:spcPct val="100000"/>
              </a:lnSpc>
              <a:buSzPct val="25000"/>
              <a:buFont typeface="StarSymbol"/>
              <a:buChar char=""/>
            </a:pPr>
            <a:r>
              <a:rPr lang="de-DE" sz="1600">
                <a:solidFill>
                  <a:srgbClr val="000000"/>
                </a:solidFill>
                <a:latin typeface="Calibri"/>
              </a:rPr>
              <a:t>[GERAB3] </a:t>
            </a:r>
            <a:r>
              <a:rPr lang="de-DE" sz="1600" u="sng">
                <a:solidFill>
                  <a:srgbClr val="0000ff"/>
                </a:solidFill>
                <a:latin typeface="Calibri"/>
                <a:hlinkClick r:id="rId6"/>
              </a:rPr>
              <a:t>http://www.wissenschaft.de/fast_forward</a:t>
            </a:r>
            <a:endParaRPr/>
          </a:p>
          <a:p>
            <a:pPr lvl="1">
              <a:lnSpc>
                <a:spcPct val="100000"/>
              </a:lnSpc>
              <a:buSzPct val="25000"/>
              <a:buFont typeface="StarSymbol"/>
              <a:buChar char=""/>
            </a:pPr>
            <a:r>
              <a:rPr lang="de-DE" sz="1600">
                <a:solidFill>
                  <a:srgbClr val="000000"/>
                </a:solidFill>
                <a:latin typeface="Calibri"/>
              </a:rPr>
              <a:t>[GERAB4] </a:t>
            </a:r>
            <a:r>
              <a:rPr lang="de-DE" sz="1600" u="sng">
                <a:solidFill>
                  <a:srgbClr val="0000ff"/>
                </a:solidFill>
                <a:latin typeface="Calibri"/>
                <a:hlinkClick r:id="rId7"/>
              </a:rPr>
              <a:t>http</a:t>
            </a:r>
            <a:r>
              <a:rPr lang="de-DE" sz="1600" u="sng">
                <a:solidFill>
                  <a:srgbClr val="0000ff"/>
                </a:solidFill>
                <a:latin typeface="Calibri"/>
                <a:hlinkClick r:id="rId8"/>
              </a:rPr>
              <a:t>://1.bp.blogspot.com/-MWf328hj0CY/TZmsAQU18BI/AAAAAAAAAO0/EaXPZPBYPys/s1600/150px-Flag_of_Europe.svg.png</a:t>
            </a:r>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6" name="TextShape 1"/>
          <p:cNvSpPr txBox="1"/>
          <p:nvPr/>
        </p:nvSpPr>
        <p:spPr>
          <a:xfrm>
            <a:off x="323640" y="183600"/>
            <a:ext cx="8362800" cy="580680"/>
          </a:xfrm>
          <a:prstGeom prst="rect">
            <a:avLst/>
          </a:prstGeom>
        </p:spPr>
        <p:txBody>
          <a:bodyPr anchor="ctr"/>
          <a:p>
            <a:pPr algn="ctr">
              <a:lnSpc>
                <a:spcPct val="100000"/>
              </a:lnSpc>
            </a:pPr>
            <a:r>
              <a:rPr lang="de-DE" sz="3200">
                <a:solidFill>
                  <a:srgbClr val="000000"/>
                </a:solidFill>
                <a:latin typeface="Calibri"/>
              </a:rPr>
              <a:t>Quellen - Selbsteinschränkung der Universitäten </a:t>
            </a:r>
            <a:endParaRPr/>
          </a:p>
        </p:txBody>
      </p:sp>
      <p:sp>
        <p:nvSpPr>
          <p:cNvPr id="437" name="TextShape 2"/>
          <p:cNvSpPr txBox="1"/>
          <p:nvPr/>
        </p:nvSpPr>
        <p:spPr>
          <a:xfrm>
            <a:off x="327600" y="980640"/>
            <a:ext cx="8358840" cy="3456000"/>
          </a:xfrm>
          <a:prstGeom prst="rect">
            <a:avLst/>
          </a:prstGeom>
        </p:spPr>
        <p:txBody>
          <a:bodyPr/>
          <a:p>
            <a:pPr>
              <a:lnSpc>
                <a:spcPct val="100000"/>
              </a:lnSpc>
              <a:buFont typeface="Arial"/>
              <a:buChar char="•"/>
            </a:pPr>
            <a:r>
              <a:rPr lang="de-DE">
                <a:solidFill>
                  <a:srgbClr val="000000"/>
                </a:solidFill>
                <a:latin typeface="Calibri"/>
              </a:rPr>
              <a:t>[SedU1] Baeck, Jean-Phillipp. „Uni Bremen gegen Rüstungsforschung Zivilklausel bleibt - OHB kommt". </a:t>
            </a:r>
            <a:r>
              <a:rPr lang="de-DE" u="sng">
                <a:solidFill>
                  <a:srgbClr val="0000ff"/>
                </a:solidFill>
                <a:latin typeface="Calibri"/>
                <a:hlinkClick r:id="rId1"/>
              </a:rPr>
              <a:t>http://www.taz.de/!</a:t>
            </a:r>
            <a:r>
              <a:rPr lang="de-DE" u="sng">
                <a:solidFill>
                  <a:srgbClr val="0000ff"/>
                </a:solidFill>
                <a:latin typeface="Calibri"/>
                <a:hlinkClick r:id="rId2"/>
              </a:rPr>
              <a:t>86420</a:t>
            </a:r>
            <a:r>
              <a:rPr lang="de-DE">
                <a:solidFill>
                  <a:srgbClr val="000000"/>
                </a:solidFill>
                <a:latin typeface="Calibri"/>
              </a:rPr>
              <a:t> In: taz</a:t>
            </a:r>
            <a:endParaRPr/>
          </a:p>
          <a:p>
            <a:pPr>
              <a:lnSpc>
                <a:spcPct val="100000"/>
              </a:lnSpc>
              <a:buFont typeface="Arial"/>
              <a:buChar char="•"/>
            </a:pPr>
            <a:r>
              <a:rPr lang="de-DE" u="sng">
                <a:solidFill>
                  <a:srgbClr val="000000"/>
                </a:solidFill>
                <a:latin typeface="Calibri"/>
              </a:rPr>
              <a:t>[SedU2] </a:t>
            </a:r>
            <a:r>
              <a:rPr lang="de-DE">
                <a:solidFill>
                  <a:srgbClr val="000000"/>
                </a:solidFill>
                <a:latin typeface="Calibri"/>
              </a:rPr>
              <a:t>(2012). http://www.taz.de/!86420/.Krause, Joachim. „Verklausulierter Frieden". In: Frankfurter Allgemeine Zeitung 177 (2013), p. 7.</a:t>
            </a:r>
            <a:endParaRPr/>
          </a:p>
          <a:p>
            <a:pPr>
              <a:lnSpc>
                <a:spcPct val="100000"/>
              </a:lnSpc>
              <a:buFont typeface="Arial"/>
              <a:buChar char="•"/>
            </a:pPr>
            <a:r>
              <a:rPr lang="de-DE" u="sng">
                <a:solidFill>
                  <a:srgbClr val="000000"/>
                </a:solidFill>
                <a:latin typeface="Calibri"/>
              </a:rPr>
              <a:t>[SedU3] Pressemitteilung des DHV </a:t>
            </a:r>
            <a:r>
              <a:rPr lang="de-DE" u="sng">
                <a:solidFill>
                  <a:srgbClr val="0000ff"/>
                </a:solidFill>
                <a:latin typeface="Calibri"/>
                <a:hlinkClick r:id="rId3"/>
              </a:rPr>
              <a:t>http</a:t>
            </a:r>
            <a:r>
              <a:rPr lang="de-DE" u="sng">
                <a:solidFill>
                  <a:srgbClr val="0000ff"/>
                </a:solidFill>
                <a:latin typeface="Calibri"/>
                <a:hlinkClick r:id="rId4"/>
              </a:rPr>
              <a:t>://</a:t>
            </a:r>
            <a:r>
              <a:rPr lang="de-DE" u="sng">
                <a:solidFill>
                  <a:srgbClr val="0000ff"/>
                </a:solidFill>
                <a:latin typeface="Calibri"/>
                <a:hlinkClick r:id="rId5"/>
              </a:rPr>
              <a:t>www.hochschulverband.de/cms1/pressemitteilung+M53b7fb95070.html</a:t>
            </a:r>
            <a:endParaRPr/>
          </a:p>
          <a:p>
            <a:pPr>
              <a:lnSpc>
                <a:spcPct val="100000"/>
              </a:lnSpc>
              <a:buFont typeface="Arial"/>
              <a:buChar char="•"/>
            </a:pPr>
            <a:r>
              <a:rPr lang="de-DE" u="sng">
                <a:solidFill>
                  <a:srgbClr val="000000"/>
                </a:solidFill>
                <a:latin typeface="Calibri"/>
              </a:rPr>
              <a:t>[SedU4] </a:t>
            </a:r>
            <a:r>
              <a:rPr lang="de-DE">
                <a:solidFill>
                  <a:srgbClr val="000000"/>
                </a:solidFill>
                <a:latin typeface="Calibri"/>
                <a:hlinkClick r:id="rId6"/>
              </a:rPr>
              <a:t>http://www.ethikkommission.uni-bremen.de/EthikO.htm</a:t>
            </a:r>
            <a:endParaRPr/>
          </a:p>
          <a:p>
            <a:pPr>
              <a:lnSpc>
                <a:spcPct val="100000"/>
              </a:lnSpc>
              <a:buFont typeface="Arial"/>
              <a:buChar char="•"/>
            </a:pPr>
            <a:r>
              <a:rPr lang="de-DE">
                <a:solidFill>
                  <a:srgbClr val="000000"/>
                </a:solidFill>
                <a:latin typeface="Calibri"/>
              </a:rPr>
              <a:t>[SedU5] http://jetzt.sueddeutsche.de/upl/images/user/qu/quentin-lichtblau/text/regular/901608.jpg</a:t>
            </a:r>
            <a:endParaRPr/>
          </a:p>
        </p:txBody>
      </p:sp>
    </p:spTree>
  </p:cSld>
  <p:timing>
    <p:tnLst>
      <p:par>
        <p:cTn dur="indefinite" id="7" nodeType="tmRoot" restart="never">
          <p:childTnLst>
            <p:seq>
              <p:cTn id="8" nodeType="mainSeq"/>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 name="TextShape 1"/>
          <p:cNvSpPr txBox="1"/>
          <p:nvPr/>
        </p:nvSpPr>
        <p:spPr>
          <a:xfrm>
            <a:off x="323640" y="183600"/>
            <a:ext cx="8362800" cy="580680"/>
          </a:xfrm>
          <a:prstGeom prst="rect">
            <a:avLst/>
          </a:prstGeom>
        </p:spPr>
        <p:txBody>
          <a:bodyPr anchor="ctr"/>
          <a:p>
            <a:pPr algn="ctr">
              <a:lnSpc>
                <a:spcPct val="100000"/>
              </a:lnSpc>
            </a:pPr>
            <a:r>
              <a:rPr lang="de-DE" sz="2800">
                <a:solidFill>
                  <a:srgbClr val="000000"/>
                </a:solidFill>
                <a:latin typeface="Calibri"/>
              </a:rPr>
              <a:t>Quellen - Finanzierung in der Hochschulforschung </a:t>
            </a:r>
            <a:endParaRPr/>
          </a:p>
        </p:txBody>
      </p:sp>
      <p:sp>
        <p:nvSpPr>
          <p:cNvPr id="439" name="TextShape 2"/>
          <p:cNvSpPr txBox="1"/>
          <p:nvPr/>
        </p:nvSpPr>
        <p:spPr>
          <a:xfrm>
            <a:off x="327600" y="980640"/>
            <a:ext cx="8358840" cy="5040360"/>
          </a:xfrm>
          <a:prstGeom prst="rect">
            <a:avLst/>
          </a:prstGeom>
        </p:spPr>
        <p:txBody>
          <a:bodyPr/>
          <a:p>
            <a:pPr>
              <a:lnSpc>
                <a:spcPct val="100000"/>
              </a:lnSpc>
              <a:buFont typeface="Arial"/>
              <a:buChar char="•"/>
            </a:pPr>
            <a:r>
              <a:rPr lang="de-DE" sz="1600">
                <a:solidFill>
                  <a:srgbClr val="000000"/>
                </a:solidFill>
                <a:latin typeface="Calibri"/>
              </a:rPr>
              <a:t>[FIHO1] </a:t>
            </a:r>
            <a:r>
              <a:rPr lang="de-DE" sz="1600" u="sng">
                <a:solidFill>
                  <a:srgbClr val="0000ff"/>
                </a:solidFill>
                <a:latin typeface="Calibri"/>
                <a:hlinkClick r:id="rId1"/>
              </a:rPr>
              <a:t>http://www.dfg.de</a:t>
            </a:r>
            <a:r>
              <a:rPr lang="de-DE" sz="1600" u="sng">
                <a:solidFill>
                  <a:srgbClr val="0000ff"/>
                </a:solidFill>
                <a:latin typeface="Calibri"/>
                <a:hlinkClick r:id="rId2"/>
              </a:rPr>
              <a:t>/</a:t>
            </a:r>
            <a:endParaRPr/>
          </a:p>
          <a:p>
            <a:pPr>
              <a:lnSpc>
                <a:spcPct val="100000"/>
              </a:lnSpc>
              <a:buFont typeface="Arial"/>
              <a:buChar char="•"/>
            </a:pPr>
            <a:r>
              <a:rPr lang="de-DE" sz="1600">
                <a:solidFill>
                  <a:srgbClr val="000000"/>
                </a:solidFill>
                <a:latin typeface="Calibri"/>
              </a:rPr>
              <a:t>[FIHO2] </a:t>
            </a:r>
            <a:r>
              <a:rPr lang="de-DE" sz="1600" u="sng">
                <a:solidFill>
                  <a:srgbClr val="0000ff"/>
                </a:solidFill>
                <a:latin typeface="Calibri"/>
                <a:hlinkClick r:id="rId3"/>
              </a:rPr>
              <a:t>http://</a:t>
            </a:r>
            <a:r>
              <a:rPr lang="de-DE" sz="1600" u="sng">
                <a:solidFill>
                  <a:srgbClr val="0000ff"/>
                </a:solidFill>
                <a:latin typeface="Calibri"/>
                <a:hlinkClick r:id="rId4"/>
              </a:rPr>
              <a:t>www.mi.fu-berlin.de/wiki/pub/AgMathLife/SoftSkillsWS13/DFG_Drittmittelfoerderung.pdf</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[FIHO3] </a:t>
            </a:r>
            <a:r>
              <a:rPr lang="de-DE" sz="1600" u="sng">
                <a:solidFill>
                  <a:srgbClr val="0000ff"/>
                </a:solidFill>
                <a:latin typeface="Calibri"/>
                <a:hlinkClick r:id="rId5"/>
              </a:rPr>
              <a:t>http://</a:t>
            </a:r>
            <a:r>
              <a:rPr lang="de-DE" sz="1600" u="sng">
                <a:solidFill>
                  <a:srgbClr val="0000ff"/>
                </a:solidFill>
                <a:latin typeface="Calibri"/>
                <a:hlinkClick r:id="rId6"/>
              </a:rPr>
              <a:t>www.zm-online.de/home/meinung/Nachholbedarf-in-der-Drittmittelfoerderung_142422.html</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[FIHO4] </a:t>
            </a:r>
            <a:r>
              <a:rPr lang="de-DE" sz="1600" u="sng">
                <a:solidFill>
                  <a:srgbClr val="0000ff"/>
                </a:solidFill>
                <a:latin typeface="Calibri"/>
                <a:hlinkClick r:id="rId7"/>
              </a:rPr>
              <a:t>http://</a:t>
            </a:r>
            <a:r>
              <a:rPr lang="de-DE" sz="1600" u="sng">
                <a:solidFill>
                  <a:srgbClr val="0000ff"/>
                </a:solidFill>
                <a:latin typeface="Calibri"/>
                <a:hlinkClick r:id="rId8"/>
              </a:rPr>
              <a:t>www.kisswin.de/kisswin/infothek/infothek-einzelansicht/datum/2011/10/10/drittmittel-fuer-projektfoerderung.html?no_cache=1&amp;cHash=a550d4ed7f4911201d27e37553d4568b</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[FIHO5] </a:t>
            </a:r>
            <a:r>
              <a:rPr lang="de-DE" sz="1600" u="sng">
                <a:solidFill>
                  <a:srgbClr val="0000ff"/>
                </a:solidFill>
                <a:latin typeface="Calibri"/>
                <a:hlinkClick r:id="rId9"/>
              </a:rPr>
              <a:t>http://www.linksfraktion.de/themen/drittmittelfoerderung-hochschulen</a:t>
            </a:r>
            <a:r>
              <a:rPr lang="de-DE" sz="1600" u="sng">
                <a:solidFill>
                  <a:srgbClr val="0000ff"/>
                </a:solidFill>
                <a:latin typeface="Calibri"/>
                <a:hlinkClick r:id="rId10"/>
              </a:rPr>
              <a:t>/</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[FIHO6] </a:t>
            </a:r>
            <a:r>
              <a:rPr lang="de-DE" sz="1600" u="sng">
                <a:solidFill>
                  <a:srgbClr val="0000ff"/>
                </a:solidFill>
                <a:latin typeface="Calibri"/>
                <a:hlinkClick r:id="rId11"/>
              </a:rPr>
              <a:t>http://</a:t>
            </a:r>
            <a:r>
              <a:rPr lang="de-DE" sz="1600" u="sng">
                <a:solidFill>
                  <a:srgbClr val="0000ff"/>
                </a:solidFill>
                <a:latin typeface="Calibri"/>
                <a:hlinkClick r:id="rId12"/>
              </a:rPr>
              <a:t>www.hochschulwatch.de</a:t>
            </a:r>
            <a:r>
              <a:rPr lang="de-DE" sz="1600">
                <a:solidFill>
                  <a:srgbClr val="000000"/>
                </a:solidFill>
                <a:latin typeface="Calibri"/>
              </a:rPr>
              <a:t> </a:t>
            </a:r>
            <a:endParaRPr/>
          </a:p>
          <a:p>
            <a:pPr>
              <a:lnSpc>
                <a:spcPct val="100000"/>
              </a:lnSpc>
              <a:buFont typeface="Arial"/>
              <a:buChar char="•"/>
            </a:pPr>
            <a:r>
              <a:rPr lang="de-DE" sz="1600">
                <a:solidFill>
                  <a:srgbClr val="000000"/>
                </a:solidFill>
                <a:latin typeface="Calibri"/>
              </a:rPr>
              <a:t>Bilder</a:t>
            </a:r>
            <a:endParaRPr/>
          </a:p>
          <a:p>
            <a:pPr lvl="1">
              <a:lnSpc>
                <a:spcPct val="100000"/>
              </a:lnSpc>
              <a:buSzPct val="25000"/>
              <a:buFont typeface="StarSymbol"/>
              <a:buChar char=""/>
            </a:pPr>
            <a:r>
              <a:rPr lang="de-DE" sz="1400">
                <a:solidFill>
                  <a:srgbClr val="000000"/>
                </a:solidFill>
                <a:latin typeface="Calibri"/>
              </a:rPr>
              <a:t>[FIHOB1] </a:t>
            </a:r>
            <a:r>
              <a:rPr lang="de-DE" sz="1400" u="sng">
                <a:solidFill>
                  <a:srgbClr val="0000ff"/>
                </a:solidFill>
                <a:latin typeface="Calibri"/>
                <a:hlinkClick r:id="rId13"/>
              </a:rPr>
              <a:t>www.uni-heidelberg.de/presse/ruca/ruca03_01/drittmittel.html</a:t>
            </a:r>
            <a:r>
              <a:rPr lang="de-DE" sz="1400">
                <a:solidFill>
                  <a:srgbClr val="000000"/>
                </a:solidFill>
                <a:latin typeface="Calibri"/>
              </a:rPr>
              <a:t> </a:t>
            </a:r>
            <a:endParaRPr/>
          </a:p>
          <a:p>
            <a:pPr lvl="1">
              <a:lnSpc>
                <a:spcPct val="100000"/>
              </a:lnSpc>
              <a:buSzPct val="25000"/>
              <a:buFont typeface="StarSymbol"/>
              <a:buChar char=""/>
            </a:pPr>
            <a:r>
              <a:rPr lang="de-DE" sz="1400">
                <a:solidFill>
                  <a:srgbClr val="000000"/>
                </a:solidFill>
                <a:latin typeface="Calibri"/>
              </a:rPr>
              <a:t>[FIHOB2] </a:t>
            </a:r>
            <a:r>
              <a:rPr lang="de-DE" sz="1400" u="sng">
                <a:solidFill>
                  <a:srgbClr val="0000ff"/>
                </a:solidFill>
                <a:latin typeface="Calibri"/>
                <a:hlinkClick r:id="rId14"/>
              </a:rPr>
              <a:t>http://</a:t>
            </a:r>
            <a:r>
              <a:rPr lang="de-DE" sz="1400" u="sng">
                <a:solidFill>
                  <a:srgbClr val="0000ff"/>
                </a:solidFill>
                <a:latin typeface="Calibri"/>
                <a:hlinkClick r:id="rId15"/>
              </a:rPr>
              <a:t>www.dfg.de/zentralablage/bilder/dfg_im_profil/geschichte/dfg_innenhof_heute.jpg</a:t>
            </a:r>
            <a:endParaRPr/>
          </a:p>
          <a:p>
            <a:pPr lvl="1">
              <a:lnSpc>
                <a:spcPct val="100000"/>
              </a:lnSpc>
              <a:buSzPct val="25000"/>
              <a:buFont typeface="StarSymbol"/>
              <a:buChar char=""/>
            </a:pPr>
            <a:r>
              <a:rPr lang="de-DE" sz="1400">
                <a:solidFill>
                  <a:srgbClr val="000000"/>
                </a:solidFill>
                <a:latin typeface="Calibri"/>
              </a:rPr>
              <a:t>[FIHOB3] </a:t>
            </a:r>
            <a:r>
              <a:rPr lang="de-DE" sz="1400" u="sng">
                <a:solidFill>
                  <a:srgbClr val="0000ff"/>
                </a:solidFill>
                <a:latin typeface="Calibri"/>
                <a:hlinkClick r:id="rId16"/>
              </a:rPr>
              <a:t>http://</a:t>
            </a:r>
            <a:r>
              <a:rPr lang="de-DE" sz="1400" u="sng">
                <a:solidFill>
                  <a:srgbClr val="0000ff"/>
                </a:solidFill>
                <a:latin typeface="Calibri"/>
                <a:hlinkClick r:id="rId17"/>
              </a:rPr>
              <a:t>transparency.de/newsletter/uploadimages/hochschulwatch_400.png</a:t>
            </a:r>
            <a:endParaRPr/>
          </a:p>
          <a:p>
            <a:pPr lvl="1">
              <a:lnSpc>
                <a:spcPct val="100000"/>
              </a:lnSpc>
              <a:buSzPct val="25000"/>
              <a:buFont typeface="StarSymbol"/>
              <a:buChar char=""/>
            </a:pPr>
            <a:r>
              <a:rPr lang="de-DE" sz="1400">
                <a:solidFill>
                  <a:srgbClr val="000000"/>
                </a:solidFill>
                <a:latin typeface="Calibri"/>
              </a:rPr>
              <a:t>[FIHOB4] hochschulwatch.de </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descr="" id="222" name="Picture 10"/>
          <p:cNvPicPr/>
          <p:nvPr/>
        </p:nvPicPr>
        <p:blipFill>
          <a:blip r:embed="rId1"/>
          <a:stretch>
            <a:fillRect/>
          </a:stretch>
        </p:blipFill>
        <p:spPr>
          <a:xfrm>
            <a:off x="132840" y="101520"/>
            <a:ext cx="8883720" cy="6144120"/>
          </a:xfrm>
          <a:prstGeom prst="rect">
            <a:avLst/>
          </a:prstGeom>
          <a:ln>
            <a:solidFill>
              <a:srgbClr val="254061"/>
            </a:solidFill>
          </a:ln>
        </p:spPr>
      </p:pic>
    </p:spTree>
  </p:cSld>
</p:sld>
</file>

<file path=ppt/slides/slide6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TextShape 1"/>
          <p:cNvSpPr txBox="1"/>
          <p:nvPr/>
        </p:nvSpPr>
        <p:spPr>
          <a:xfrm>
            <a:off x="323640" y="183600"/>
            <a:ext cx="8362800" cy="580680"/>
          </a:xfrm>
          <a:prstGeom prst="rect">
            <a:avLst/>
          </a:prstGeom>
        </p:spPr>
        <p:txBody>
          <a:bodyPr anchor="ctr"/>
          <a:p>
            <a:pPr algn="ctr">
              <a:lnSpc>
                <a:spcPct val="100000"/>
              </a:lnSpc>
            </a:pPr>
            <a:r>
              <a:rPr lang="de-DE" sz="3600">
                <a:solidFill>
                  <a:srgbClr val="000000"/>
                </a:solidFill>
                <a:latin typeface="Calibri"/>
              </a:rPr>
              <a:t>Quellen - Gesellschaften für Verantwortung </a:t>
            </a:r>
            <a:endParaRPr/>
          </a:p>
        </p:txBody>
      </p:sp>
      <p:sp>
        <p:nvSpPr>
          <p:cNvPr id="441" name="TextShape 2"/>
          <p:cNvSpPr txBox="1"/>
          <p:nvPr/>
        </p:nvSpPr>
        <p:spPr>
          <a:xfrm>
            <a:off x="327600" y="980640"/>
            <a:ext cx="8358840" cy="3456000"/>
          </a:xfrm>
          <a:prstGeom prst="rect">
            <a:avLst/>
          </a:prstGeom>
        </p:spPr>
        <p:txBody>
          <a:bodyPr/>
          <a:p>
            <a:pPr>
              <a:lnSpc>
                <a:spcPct val="100000"/>
              </a:lnSpc>
              <a:buFont typeface="Arial"/>
              <a:buChar char="•"/>
            </a:pPr>
            <a:r>
              <a:rPr lang="de-DE">
                <a:solidFill>
                  <a:srgbClr val="000000"/>
                </a:solidFill>
                <a:latin typeface="Calibri"/>
              </a:rPr>
              <a:t>[GEVE1] </a:t>
            </a:r>
            <a:r>
              <a:rPr lang="de-DE" sz="1600" u="sng">
                <a:solidFill>
                  <a:srgbClr val="0000ff"/>
                </a:solidFill>
                <a:latin typeface="Calibri"/>
                <a:hlinkClick r:id="rId1"/>
              </a:rPr>
              <a:t>http://</a:t>
            </a:r>
            <a:r>
              <a:rPr lang="de-DE" sz="1600" u="sng">
                <a:solidFill>
                  <a:srgbClr val="0000ff"/>
                </a:solidFill>
                <a:latin typeface="Calibri"/>
                <a:hlinkClick r:id="rId2"/>
              </a:rPr>
              <a:t>skmail.ikp.physik.tu-darmstadt.de/gvw/index.html#anfang</a:t>
            </a:r>
            <a:r>
              <a:rPr lang="de-DE" sz="1600">
                <a:solidFill>
                  <a:srgbClr val="000000"/>
                </a:solidFill>
                <a:latin typeface="Calibri"/>
              </a:rPr>
              <a:t> </a:t>
            </a:r>
            <a:endParaRPr/>
          </a:p>
          <a:p>
            <a:pPr>
              <a:lnSpc>
                <a:spcPct val="100000"/>
              </a:lnSpc>
              <a:buFont typeface="Arial"/>
              <a:buChar char="•"/>
            </a:pPr>
            <a:r>
              <a:rPr lang="de-DE">
                <a:solidFill>
                  <a:srgbClr val="000000"/>
                </a:solidFill>
                <a:latin typeface="Calibri"/>
              </a:rPr>
              <a:t>[GEVE1]  </a:t>
            </a:r>
            <a:r>
              <a:rPr lang="de-DE" sz="1600" u="sng">
                <a:solidFill>
                  <a:srgbClr val="0000ff"/>
                </a:solidFill>
                <a:latin typeface="Calibri"/>
                <a:hlinkClick r:id="rId3"/>
              </a:rPr>
              <a:t>http</a:t>
            </a:r>
            <a:r>
              <a:rPr lang="de-DE" sz="1600" u="sng">
                <a:solidFill>
                  <a:srgbClr val="0000ff"/>
                </a:solidFill>
                <a:latin typeface="Calibri"/>
                <a:hlinkClick r:id="rId4"/>
              </a:rPr>
              <a:t>://</a:t>
            </a:r>
            <a:r>
              <a:rPr lang="de-DE" sz="1600" u="sng">
                <a:solidFill>
                  <a:srgbClr val="0000ff"/>
                </a:solidFill>
                <a:latin typeface="Calibri"/>
                <a:hlinkClick r:id="rId5"/>
              </a:rPr>
              <a:t>skmail.ikp.physik.tu-darmstadt.de/gvw/graphik/GVW_Homepage_Header.jpg</a:t>
            </a:r>
            <a:endParaRPr/>
          </a:p>
          <a:p>
            <a:pPr>
              <a:lnSpc>
                <a:spcPct val="100000"/>
              </a:lnSpc>
              <a:buFont typeface="Arial"/>
              <a:buChar char="•"/>
            </a:pPr>
            <a:r>
              <a:rPr lang="de-DE">
                <a:solidFill>
                  <a:srgbClr val="000000"/>
                </a:solidFill>
                <a:latin typeface="Calibri"/>
              </a:rPr>
              <a:t>[GEVE3] </a:t>
            </a:r>
            <a:r>
              <a:rPr lang="de-DE" sz="1600" u="sng">
                <a:solidFill>
                  <a:srgbClr val="0000ff"/>
                </a:solidFill>
                <a:latin typeface="Calibri"/>
                <a:hlinkClick r:id="rId6"/>
              </a:rPr>
              <a:t>http</a:t>
            </a:r>
            <a:r>
              <a:rPr lang="de-DE" sz="1600" u="sng">
                <a:solidFill>
                  <a:srgbClr val="0000ff"/>
                </a:solidFill>
                <a:latin typeface="Calibri"/>
                <a:hlinkClick r:id="rId7"/>
              </a:rPr>
              <a:t>://</a:t>
            </a:r>
            <a:r>
              <a:rPr lang="de-DE" sz="1600" u="sng">
                <a:solidFill>
                  <a:srgbClr val="0000ff"/>
                </a:solidFill>
                <a:latin typeface="Calibri"/>
                <a:hlinkClick r:id="rId8"/>
              </a:rPr>
              <a:t>www.fiff.de/</a:t>
            </a:r>
            <a:r>
              <a:rPr lang="de-DE" sz="1600">
                <a:solidFill>
                  <a:srgbClr val="000000"/>
                </a:solidFill>
                <a:latin typeface="Calibri"/>
              </a:rPr>
              <a:t>  </a:t>
            </a:r>
            <a:endParaRPr/>
          </a:p>
          <a:p>
            <a:pPr>
              <a:lnSpc>
                <a:spcPct val="100000"/>
              </a:lnSpc>
              <a:buFont typeface="Arial"/>
              <a:buChar char="•"/>
            </a:pPr>
            <a:r>
              <a:rPr lang="de-DE">
                <a:solidFill>
                  <a:srgbClr val="000000"/>
                </a:solidFill>
                <a:latin typeface="Calibri"/>
              </a:rPr>
              <a:t>Bilder</a:t>
            </a:r>
            <a:endParaRPr/>
          </a:p>
          <a:p>
            <a:pPr lvl="1">
              <a:lnSpc>
                <a:spcPct val="100000"/>
              </a:lnSpc>
              <a:buSzPct val="25000"/>
              <a:buFont typeface="StarSymbol"/>
              <a:buChar char=""/>
            </a:pPr>
            <a:r>
              <a:rPr lang="de-DE" sz="1600">
                <a:solidFill>
                  <a:srgbClr val="000000"/>
                </a:solidFill>
                <a:latin typeface="Calibri"/>
              </a:rPr>
              <a:t>[GEVEB1] </a:t>
            </a:r>
            <a:r>
              <a:rPr lang="de-DE" sz="1600" u="sng">
                <a:solidFill>
                  <a:srgbClr val="0000ff"/>
                </a:solidFill>
                <a:latin typeface="Calibri"/>
                <a:hlinkClick r:id="rId9"/>
              </a:rPr>
              <a:t>http://</a:t>
            </a:r>
            <a:r>
              <a:rPr lang="de-DE" sz="1600" u="sng">
                <a:solidFill>
                  <a:srgbClr val="0000ff"/>
                </a:solidFill>
                <a:latin typeface="Calibri"/>
                <a:hlinkClick r:id="rId10"/>
              </a:rPr>
              <a:t>commons.wikimedia.org/wiki/File:Nagasakibomb.jpg</a:t>
            </a:r>
            <a:endParaRPr/>
          </a:p>
          <a:p>
            <a:pPr lvl="1">
              <a:lnSpc>
                <a:spcPct val="100000"/>
              </a:lnSpc>
              <a:buSzPct val="25000"/>
              <a:buFont typeface="StarSymbol"/>
              <a:buChar char=""/>
            </a:pPr>
            <a:r>
              <a:rPr lang="de-DE" sz="1600">
                <a:solidFill>
                  <a:srgbClr val="000000"/>
                </a:solidFill>
                <a:latin typeface="Calibri"/>
              </a:rPr>
              <a:t>[GEVEB2]  </a:t>
            </a:r>
            <a:r>
              <a:rPr lang="de-DE" sz="1600" u="sng">
                <a:solidFill>
                  <a:srgbClr val="0000ff"/>
                </a:solidFill>
                <a:latin typeface="Calibri"/>
                <a:hlinkClick r:id="rId11"/>
              </a:rPr>
              <a:t>http://</a:t>
            </a:r>
            <a:r>
              <a:rPr lang="de-DE" sz="1600" u="sng">
                <a:solidFill>
                  <a:srgbClr val="0000ff"/>
                </a:solidFill>
                <a:latin typeface="Calibri"/>
                <a:hlinkClick r:id="rId12"/>
              </a:rPr>
              <a:t>skmail.ikp.physik.tu-darmstadt.de/gvw/graphik/GVW_Homepage_Header.jpg</a:t>
            </a:r>
            <a:endParaRPr/>
          </a:p>
          <a:p>
            <a:pPr lvl="1">
              <a:lnSpc>
                <a:spcPct val="100000"/>
              </a:lnSpc>
              <a:buSzPct val="25000"/>
              <a:buFont typeface="StarSymbol"/>
              <a:buChar char=""/>
            </a:pPr>
            <a:r>
              <a:rPr lang="de-DE" sz="1600">
                <a:solidFill>
                  <a:srgbClr val="000000"/>
                </a:solidFill>
                <a:latin typeface="Calibri"/>
              </a:rPr>
              <a:t>[GEVEB3] </a:t>
            </a:r>
            <a:r>
              <a:rPr lang="de-DE" sz="1600" u="sng">
                <a:solidFill>
                  <a:srgbClr val="0000ff"/>
                </a:solidFill>
                <a:latin typeface="Calibri"/>
                <a:hlinkClick r:id="rId13"/>
              </a:rPr>
              <a:t>http://</a:t>
            </a:r>
            <a:r>
              <a:rPr lang="de-DE" sz="1600" u="sng">
                <a:solidFill>
                  <a:srgbClr val="0000ff"/>
                </a:solidFill>
                <a:latin typeface="Calibri"/>
                <a:hlinkClick r:id="rId14"/>
              </a:rPr>
              <a:t>fiff.de/logo2.png</a:t>
            </a:r>
            <a:r>
              <a:rPr lang="de-DE" sz="1600">
                <a:solidFill>
                  <a:srgbClr val="000000"/>
                </a:solidFill>
                <a:latin typeface="Calibri"/>
              </a:rPr>
              <a:t> </a:t>
            </a:r>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TextShape 1"/>
          <p:cNvSpPr txBox="1"/>
          <p:nvPr/>
        </p:nvSpPr>
        <p:spPr>
          <a:xfrm>
            <a:off x="323640" y="188640"/>
            <a:ext cx="8362800" cy="580680"/>
          </a:xfrm>
          <a:prstGeom prst="rect">
            <a:avLst/>
          </a:prstGeom>
        </p:spPr>
        <p:txBody>
          <a:bodyPr anchor="ctr"/>
          <a:p>
            <a:pPr>
              <a:lnSpc>
                <a:spcPct val="100000"/>
              </a:lnSpc>
            </a:pPr>
            <a:r>
              <a:rPr lang="de-DE" sz="4400">
                <a:solidFill>
                  <a:srgbClr val="000000"/>
                </a:solidFill>
                <a:latin typeface="Calibri"/>
              </a:rPr>
              <a:t>Gliederung</a:t>
            </a:r>
            <a:endParaRPr/>
          </a:p>
        </p:txBody>
      </p:sp>
      <p:sp>
        <p:nvSpPr>
          <p:cNvPr id="224" name="TextShape 2"/>
          <p:cNvSpPr txBox="1"/>
          <p:nvPr/>
        </p:nvSpPr>
        <p:spPr>
          <a:xfrm>
            <a:off x="323640" y="980640"/>
            <a:ext cx="8362800" cy="5040360"/>
          </a:xfrm>
          <a:prstGeom prst="rect">
            <a:avLst/>
          </a:prstGeom>
        </p:spPr>
        <p:txBody>
          <a:bodyPr/>
          <a:p>
            <a:pPr>
              <a:lnSpc>
                <a:spcPct val="100000"/>
              </a:lnSpc>
              <a:buFont typeface="Arial"/>
              <a:buChar char="•"/>
            </a:pPr>
            <a:r>
              <a:rPr lang="de-DE" sz="3200">
                <a:solidFill>
                  <a:srgbClr val="000000"/>
                </a:solidFill>
                <a:latin typeface="Calibri"/>
              </a:rPr>
              <a:t>Moral und Ethik </a:t>
            </a:r>
            <a:r>
              <a:rPr lang="de-DE" sz="3200">
                <a:solidFill>
                  <a:srgbClr val="000000"/>
                </a:solidFill>
                <a:latin typeface="Calibri"/>
              </a:rPr>
              <a:t>
</a:t>
            </a:r>
            <a:r>
              <a:rPr lang="de-DE" sz="2000">
                <a:solidFill>
                  <a:srgbClr val="000000"/>
                </a:solidFill>
                <a:latin typeface="Calibri"/>
              </a:rPr>
              <a:t>von Glaucia Cancino</a:t>
            </a:r>
            <a:endParaRPr/>
          </a:p>
          <a:p>
            <a:pPr>
              <a:lnSpc>
                <a:spcPct val="100000"/>
              </a:lnSpc>
              <a:buFont typeface="Arial"/>
              <a:buChar char="•"/>
            </a:pPr>
            <a:r>
              <a:rPr lang="de-DE" sz="3200">
                <a:solidFill>
                  <a:srgbClr val="000000"/>
                </a:solidFill>
                <a:latin typeface="Calibri"/>
              </a:rPr>
              <a:t>Beeinflussung der Wissenschaft </a:t>
            </a:r>
            <a:r>
              <a:rPr lang="de-DE" sz="3200">
                <a:solidFill>
                  <a:srgbClr val="000000"/>
                </a:solidFill>
                <a:latin typeface="Calibri"/>
              </a:rPr>
              <a:t>
</a:t>
            </a:r>
            <a:r>
              <a:rPr lang="de-DE" sz="2000">
                <a:solidFill>
                  <a:srgbClr val="000000"/>
                </a:solidFill>
                <a:latin typeface="Calibri"/>
              </a:rPr>
              <a:t>von Elena Maier</a:t>
            </a:r>
            <a:endParaRPr/>
          </a:p>
          <a:p>
            <a:pPr>
              <a:lnSpc>
                <a:spcPct val="100000"/>
              </a:lnSpc>
              <a:buFont typeface="Arial"/>
              <a:buChar char="•"/>
            </a:pPr>
            <a:r>
              <a:rPr lang="de-DE" sz="3200">
                <a:solidFill>
                  <a:srgbClr val="000000"/>
                </a:solidFill>
                <a:latin typeface="Calibri"/>
              </a:rPr>
              <a:t>Gesetzlicher Rahmen </a:t>
            </a:r>
            <a:r>
              <a:rPr lang="de-DE" sz="3200">
                <a:solidFill>
                  <a:srgbClr val="000000"/>
                </a:solidFill>
                <a:latin typeface="Calibri"/>
              </a:rPr>
              <a:t>
</a:t>
            </a:r>
            <a:r>
              <a:rPr lang="de-DE" sz="2000">
                <a:solidFill>
                  <a:srgbClr val="000000"/>
                </a:solidFill>
                <a:latin typeface="Calibri"/>
              </a:rPr>
              <a:t>von Dana Jenett</a:t>
            </a:r>
            <a:endParaRPr/>
          </a:p>
          <a:p>
            <a:pPr>
              <a:lnSpc>
                <a:spcPct val="100000"/>
              </a:lnSpc>
              <a:buFont typeface="Arial"/>
              <a:buChar char="•"/>
            </a:pPr>
            <a:r>
              <a:rPr lang="de-DE" sz="3200">
                <a:solidFill>
                  <a:srgbClr val="000000"/>
                </a:solidFill>
                <a:latin typeface="Calibri"/>
              </a:rPr>
              <a:t>Selbsteinschränkung der Universitäten </a:t>
            </a:r>
            <a:r>
              <a:rPr lang="de-DE" sz="3200">
                <a:solidFill>
                  <a:srgbClr val="000000"/>
                </a:solidFill>
                <a:latin typeface="Calibri"/>
              </a:rPr>
              <a:t>
</a:t>
            </a:r>
            <a:r>
              <a:rPr lang="de-DE" sz="2000">
                <a:solidFill>
                  <a:srgbClr val="000000"/>
                </a:solidFill>
                <a:latin typeface="Calibri"/>
              </a:rPr>
              <a:t>von Nico Lehmann</a:t>
            </a:r>
            <a:endParaRPr/>
          </a:p>
          <a:p>
            <a:pPr>
              <a:lnSpc>
                <a:spcPct val="100000"/>
              </a:lnSpc>
              <a:buFont typeface="Arial"/>
              <a:buChar char="•"/>
            </a:pPr>
            <a:r>
              <a:rPr lang="de-DE" sz="3200">
                <a:solidFill>
                  <a:srgbClr val="000000"/>
                </a:solidFill>
                <a:latin typeface="Calibri"/>
              </a:rPr>
              <a:t>Finanzierung in der Hochschulforschung </a:t>
            </a:r>
            <a:r>
              <a:rPr lang="de-DE" sz="3200">
                <a:solidFill>
                  <a:srgbClr val="000000"/>
                </a:solidFill>
                <a:latin typeface="Calibri"/>
              </a:rPr>
              <a:t>
</a:t>
            </a:r>
            <a:r>
              <a:rPr lang="de-DE" sz="2000">
                <a:solidFill>
                  <a:srgbClr val="000000"/>
                </a:solidFill>
                <a:latin typeface="Calibri"/>
              </a:rPr>
              <a:t>von Brian Tietzen  </a:t>
            </a:r>
            <a:endParaRPr/>
          </a:p>
          <a:p>
            <a:pPr>
              <a:lnSpc>
                <a:spcPct val="100000"/>
              </a:lnSpc>
              <a:buFont typeface="Arial"/>
              <a:buChar char="•"/>
            </a:pPr>
            <a:r>
              <a:rPr lang="de-DE" sz="3200">
                <a:solidFill>
                  <a:srgbClr val="000000"/>
                </a:solidFill>
                <a:latin typeface="Calibri"/>
              </a:rPr>
              <a:t>Gesellschaften für Verantwortung </a:t>
            </a:r>
            <a:r>
              <a:rPr lang="de-DE" sz="3200">
                <a:solidFill>
                  <a:srgbClr val="000000"/>
                </a:solidFill>
                <a:latin typeface="Calibri"/>
              </a:rPr>
              <a:t>
</a:t>
            </a:r>
            <a:r>
              <a:rPr lang="de-DE" sz="2000">
                <a:solidFill>
                  <a:srgbClr val="000000"/>
                </a:solidFill>
                <a:latin typeface="Calibri"/>
              </a:rPr>
              <a:t>von Kristina Tschupin</a:t>
            </a:r>
            <a:endParaRPr/>
          </a:p>
          <a:p>
            <a:pPr>
              <a:lnSpc>
                <a:spcPct val="100000"/>
              </a:lnSpc>
            </a:pPr>
            <a:endParaRPr/>
          </a:p>
        </p:txBody>
      </p:sp>
      <p:sp>
        <p:nvSpPr>
          <p:cNvPr id="225" name="CustomShape 3"/>
          <p:cNvSpPr/>
          <p:nvPr/>
        </p:nvSpPr>
        <p:spPr>
          <a:xfrm>
            <a:off x="457200" y="6356520"/>
            <a:ext cx="2133360" cy="364680"/>
          </a:xfrm>
          <a:prstGeom prst="rect">
            <a:avLst/>
          </a:prstGeom>
        </p:spPr>
        <p:txBody>
          <a:bodyPr anchor="ctr"/>
          <a:p>
            <a:pPr>
              <a:lnSpc>
                <a:spcPct val="100000"/>
              </a:lnSpc>
            </a:pPr>
            <a:r>
              <a:rPr lang="en-US" sz="1400">
                <a:solidFill>
                  <a:srgbClr val="ffffff"/>
                </a:solidFill>
                <a:latin typeface="Calibri"/>
              </a:rPr>
              <a:t>12/10/13</a:t>
            </a:r>
            <a:endParaRPr/>
          </a:p>
        </p:txBody>
      </p:sp>
      <p:sp>
        <p:nvSpPr>
          <p:cNvPr id="226" name="CustomShape 4"/>
          <p:cNvSpPr/>
          <p:nvPr/>
        </p:nvSpPr>
        <p:spPr>
          <a:xfrm>
            <a:off x="6553080" y="6356520"/>
            <a:ext cx="2133360" cy="364680"/>
          </a:xfrm>
          <a:prstGeom prst="rect">
            <a:avLst/>
          </a:prstGeom>
        </p:spPr>
        <p:txBody>
          <a:bodyPr anchor="ctr"/>
          <a:p>
            <a:pPr algn="r">
              <a:lnSpc>
                <a:spcPct val="100000"/>
              </a:lnSpc>
            </a:pPr>
            <a:fld id="{4A274791-6DB2-469F-831A-DF87F46C1867}" type="slidenum">
              <a:rPr lang="en-US" sz="1400">
                <a:solidFill>
                  <a:srgbClr val="ffffff"/>
                </a:solidFill>
                <a:latin typeface="Calibri"/>
              </a:rPr>
              <a:t>&lt;number&gt;</a:t>
            </a:fld>
            <a:endParaRPr/>
          </a:p>
        </p:txBody>
      </p:sp>
      <p:sp>
        <p:nvSpPr>
          <p:cNvPr id="227" name="CustomShape 5"/>
          <p:cNvSpPr/>
          <p:nvPr/>
        </p:nvSpPr>
        <p:spPr>
          <a:xfrm>
            <a:off x="122400" y="6323760"/>
            <a:ext cx="8881920" cy="431640"/>
          </a:xfrm>
          <a:prstGeom prst="roundRect">
            <a:avLst>
              <a:gd fmla="val 16667" name="adj"/>
            </a:avLst>
          </a:prstGeom>
          <a:solidFill>
            <a:srgbClr val="b9cde5"/>
          </a:solidFill>
          <a:ln w="25560">
            <a:solidFill>
              <a:srgbClr val="ffffff"/>
            </a:solidFill>
            <a:round/>
          </a:ln>
        </p:spPr>
      </p:sp>
      <p:graphicFrame>
        <p:nvGraphicFramePr>
          <p:cNvPr id="228" name="Table 6"/>
          <p:cNvGraphicFramePr/>
          <p:nvPr/>
        </p:nvGraphicFramePr>
        <p:xfrm>
          <a:off x="140040" y="6343920"/>
          <a:ext cx="8847000" cy="411480"/>
        </p:xfrm>
        <a:graphic>
          <a:graphicData uri="http://schemas.openxmlformats.org/drawingml/2006/table">
            <a:tbl>
              <a:tblPr/>
              <a:tblGrid>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15720"/>
                <a:gridCol w="322560"/>
              </a:tblGrid>
              <a:tr h="428760">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c>
                  <a:tcPr/>
                </a:tc>
              </a:tr>
            </a:tbl>
          </a:graphicData>
        </a:graphic>
      </p:graphicFrame>
      <p:sp>
        <p:nvSpPr>
          <p:cNvPr id="229" name="CustomShape 7"/>
          <p:cNvSpPr/>
          <p:nvPr/>
        </p:nvSpPr>
        <p:spPr>
          <a:xfrm>
            <a:off x="130320" y="6323760"/>
            <a:ext cx="8881920" cy="431640"/>
          </a:xfrm>
          <a:prstGeom prst="roundRect">
            <a:avLst>
              <a:gd fmla="val 16667" name="adj"/>
            </a:avLst>
          </a:prstGeom>
          <a:ln w="57240">
            <a:solidFill>
              <a:srgbClr val="ffffff"/>
            </a:solidFill>
            <a:round/>
          </a:ln>
        </p:spPr>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TextShape 1"/>
          <p:cNvSpPr txBox="1"/>
          <p:nvPr/>
        </p:nvSpPr>
        <p:spPr>
          <a:xfrm>
            <a:off x="323640" y="183600"/>
            <a:ext cx="8362800" cy="580680"/>
          </a:xfrm>
          <a:prstGeom prst="rect">
            <a:avLst/>
          </a:prstGeom>
        </p:spPr>
        <p:txBody>
          <a:bodyPr anchor="ctr"/>
          <a:p>
            <a:pPr algn="ctr">
              <a:lnSpc>
                <a:spcPct val="100000"/>
              </a:lnSpc>
            </a:pPr>
            <a:r>
              <a:rPr lang="de-DE" sz="4400">
                <a:solidFill>
                  <a:srgbClr val="000000"/>
                </a:solidFill>
                <a:latin typeface="Calibri"/>
              </a:rPr>
              <a:t>TODO</a:t>
            </a:r>
            <a:endParaRPr/>
          </a:p>
        </p:txBody>
      </p:sp>
      <p:sp>
        <p:nvSpPr>
          <p:cNvPr id="231" name="TextShape 2"/>
          <p:cNvSpPr txBox="1"/>
          <p:nvPr/>
        </p:nvSpPr>
        <p:spPr>
          <a:xfrm>
            <a:off x="327600" y="980640"/>
            <a:ext cx="8358840" cy="2520000"/>
          </a:xfrm>
          <a:prstGeom prst="rect">
            <a:avLst/>
          </a:prstGeom>
        </p:spPr>
        <p:txBody>
          <a:bodyPr/>
          <a:p>
            <a:pPr>
              <a:lnSpc>
                <a:spcPct val="100000"/>
              </a:lnSpc>
              <a:buFont typeface="Arial"/>
              <a:buChar char="•"/>
            </a:pPr>
            <a:r>
              <a:rPr lang="de-DE" sz="3200">
                <a:solidFill>
                  <a:srgbClr val="000000"/>
                </a:solidFill>
                <a:latin typeface="Calibri"/>
              </a:rPr>
              <a:t>TODO</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